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70" r:id="rId2"/>
    <p:sldId id="318" r:id="rId3"/>
    <p:sldId id="327" r:id="rId4"/>
    <p:sldId id="326" r:id="rId5"/>
    <p:sldId id="469" r:id="rId6"/>
    <p:sldId id="480" r:id="rId7"/>
    <p:sldId id="475" r:id="rId8"/>
    <p:sldId id="476" r:id="rId9"/>
    <p:sldId id="478" r:id="rId10"/>
    <p:sldId id="447" r:id="rId11"/>
    <p:sldId id="479" r:id="rId12"/>
    <p:sldId id="481" r:id="rId13"/>
    <p:sldId id="482" r:id="rId14"/>
    <p:sldId id="483" r:id="rId1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BAB2"/>
    <a:srgbClr val="CC3333"/>
    <a:srgbClr val="FAFAFA"/>
    <a:srgbClr val="FF6A18"/>
    <a:srgbClr val="FF6E1E"/>
    <a:srgbClr val="DFD5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2" autoAdjust="0"/>
    <p:restoredTop sz="84981" autoAdjust="0"/>
  </p:normalViewPr>
  <p:slideViewPr>
    <p:cSldViewPr snapToGrid="0" snapToObjects="1">
      <p:cViewPr varScale="1">
        <p:scale>
          <a:sx n="69" d="100"/>
          <a:sy n="69" d="100"/>
        </p:scale>
        <p:origin x="122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FE76C-170D-42AE-9A33-70575CC4072A}" type="datetimeFigureOut">
              <a:rPr lang="en-US" smtClean="0"/>
              <a:t>9/10/2019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26370-19F2-4E9C-85CF-58E8FAEAE87C}" type="slidenum">
              <a:rPr lang="en-US" smtClean="0"/>
              <a:t>‹#›</a:t>
            </a:fld>
            <a:endParaRPr lang="en-US"/>
          </a:p>
        </p:txBody>
      </p:sp>
    </p:spTree>
    <p:extLst>
      <p:ext uri="{BB962C8B-B14F-4D97-AF65-F5344CB8AC3E}">
        <p14:creationId xmlns:p14="http://schemas.microsoft.com/office/powerpoint/2010/main" val="150701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1</a:t>
            </a:fld>
            <a:endParaRPr lang="en-US"/>
          </a:p>
        </p:txBody>
      </p:sp>
    </p:spTree>
    <p:extLst>
      <p:ext uri="{BB962C8B-B14F-4D97-AF65-F5344CB8AC3E}">
        <p14:creationId xmlns:p14="http://schemas.microsoft.com/office/powerpoint/2010/main" val="3930097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interested in PU insulation formed from polyol and isocyanate</a:t>
            </a:r>
            <a:r>
              <a:rPr lang="en-US" baseline="0" dirty="0" smtClean="0"/>
              <a:t> for building insulation and how the early stages of nucleation and growth affect the final foam structure.</a:t>
            </a:r>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2</a:t>
            </a:fld>
            <a:endParaRPr lang="en-US"/>
          </a:p>
        </p:txBody>
      </p:sp>
    </p:spTree>
    <p:extLst>
      <p:ext uri="{BB962C8B-B14F-4D97-AF65-F5344CB8AC3E}">
        <p14:creationId xmlns:p14="http://schemas.microsoft.com/office/powerpoint/2010/main" val="2441893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Detailed</a:t>
            </a:r>
            <a:r>
              <a:rPr lang="en-US" baseline="0" dirty="0" smtClean="0"/>
              <a:t> understanding of bubble nucleation in polyurethane foaming can help produce better polyurethane insulation. Because polyurethane is the best insulation among mass-produced materials, even a modest improvement would be unprecedented.</a:t>
            </a:r>
          </a:p>
          <a:p>
            <a:endParaRPr lang="en-US" baseline="0" dirty="0" smtClean="0"/>
          </a:p>
          <a:p>
            <a:r>
              <a:rPr lang="en-US" baseline="0" dirty="0" smtClean="0"/>
              <a:t>For scale, producing 10x more cells reduces the heat transfer through polyurethane foams by 10%. Further reduction in heat transfer can be achieved by nucleating enough bubbles to produce a </a:t>
            </a:r>
            <a:r>
              <a:rPr lang="en-US" baseline="0" dirty="0" err="1" smtClean="0"/>
              <a:t>nanofoam</a:t>
            </a:r>
            <a:r>
              <a:rPr lang="en-US" baseline="0" dirty="0" smtClean="0"/>
              <a:t> with cells smaller than 100 nm, at which point gas conduction is limited by Knudsen diffusion.</a:t>
            </a:r>
            <a:endParaRPr lang="en-US" dirty="0" smtClean="0"/>
          </a:p>
          <a:p>
            <a:endParaRPr lang="en-US" dirty="0" smtClean="0"/>
          </a:p>
          <a:p>
            <a:r>
              <a:rPr lang="en-US" dirty="0" smtClean="0"/>
              <a:t>In addition to its</a:t>
            </a:r>
            <a:r>
              <a:rPr lang="en-US" baseline="0" dirty="0" smtClean="0"/>
              <a:t> academic importance, understanding bubble nucleation in polyurethane can be applied to producing unprecedented thermal insulation. Polyurethane insulating foam has the lowest thermal conductivity among mass-produced materials, so low that radiative heat transfer accounts for 20-30% of transmitted heat. By understanding how to maximize nucleation of bubbles in polyurethane foams, more cells can be produced in the final product, which results in more struts between cells, which reduce radiative heat transfer since struts are responsible for scattering infrared radiation in the foam. As result, the thermal conductivity k of radiative heat transfer is inversely proportional to the number density of cells to the 1/3 power. From this relationship, it turns out that by producing 10 times as many cells in the foam, the total thermal conductivity can be reduced by 10%. Every cell must come from at least one nucleation event.</a:t>
            </a:r>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3</a:t>
            </a:fld>
            <a:endParaRPr lang="en-US"/>
          </a:p>
        </p:txBody>
      </p:sp>
    </p:spTree>
    <p:extLst>
      <p:ext uri="{BB962C8B-B14F-4D97-AF65-F5344CB8AC3E}">
        <p14:creationId xmlns:p14="http://schemas.microsoft.com/office/powerpoint/2010/main" val="23822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Millisecond resolution measurements are ideal for the time scale of bubble nucleation in polyurethane foaming.</a:t>
            </a:r>
          </a:p>
          <a:p>
            <a:endParaRPr lang="en-US" dirty="0" smtClean="0"/>
          </a:p>
          <a:p>
            <a:r>
              <a:rPr lang="en-US" dirty="0" smtClean="0"/>
              <a:t>“</a:t>
            </a:r>
            <a:r>
              <a:rPr lang="en-US" sz="1200" dirty="0" smtClean="0"/>
              <a:t>The mixed, interfacial region then </a:t>
            </a:r>
            <a:r>
              <a:rPr lang="en-US" sz="1200" b="1" dirty="0" smtClean="0"/>
              <a:t>continued to grow into the isocyanate phase”</a:t>
            </a:r>
            <a:endParaRPr lang="en-US" dirty="0" smtClean="0"/>
          </a:p>
          <a:p>
            <a:endParaRPr lang="en-US" dirty="0" smtClean="0"/>
          </a:p>
          <a:p>
            <a:r>
              <a:rPr lang="en-US" dirty="0" smtClean="0"/>
              <a:t>With</a:t>
            </a:r>
            <a:r>
              <a:rPr lang="en-US" baseline="0" dirty="0" smtClean="0"/>
              <a:t> millisecond resolution measurements, we can uncover what’s going on between frames.</a:t>
            </a:r>
            <a:endParaRPr lang="en-US" dirty="0" smtClean="0"/>
          </a:p>
          <a:p>
            <a:endParaRPr lang="en-US" dirty="0" smtClean="0"/>
          </a:p>
          <a:p>
            <a:endParaRPr lang="en-US" dirty="0" smtClean="0"/>
          </a:p>
          <a:p>
            <a:r>
              <a:rPr lang="en-US" dirty="0" smtClean="0"/>
              <a:t>Bubble nucleation is</a:t>
            </a:r>
            <a:r>
              <a:rPr lang="en-US" baseline="0" dirty="0" smtClean="0"/>
              <a:t> especially fascinating in the foaming of thermoset polymers like polyurethane because foaming occurs alongside a reaction. To make polyurethane foam, isocyanate reacts with polyol to produce the cross-linked polyurethane structure of the foam. Simultaneously, isocyanate reacts with water to produce carbon dioxide and urea. The carbon dioxide is the “blowing agent,” which “blows” the foam. Despite the added complexities of  continuous gas generation, solidification of the liquid phase, and heat released from the exothermic reaction, this foaming can produce very consistent insulating foam. Nevertheless, the bubble nucleation stage of polyurethane foaming is generally seen as a black box because observations have been too limited in spatial and time resolution to study nucleation. Micrographs from a 1988 study of polyurethane foaming in the </a:t>
            </a:r>
            <a:r>
              <a:rPr lang="en-US" baseline="0" dirty="0" err="1" smtClean="0"/>
              <a:t>Macosko</a:t>
            </a:r>
            <a:r>
              <a:rPr lang="en-US" baseline="0" dirty="0" smtClean="0"/>
              <a:t> group have shown that the polyol and isocyanate mix violently and move toward the isocyanate phase. We intend to look on the millisecond time scale to uncover what happens between the frames.</a:t>
            </a:r>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4</a:t>
            </a:fld>
            <a:endParaRPr lang="en-US"/>
          </a:p>
        </p:txBody>
      </p:sp>
    </p:spTree>
    <p:extLst>
      <p:ext uri="{BB962C8B-B14F-4D97-AF65-F5344CB8AC3E}">
        <p14:creationId xmlns:p14="http://schemas.microsoft.com/office/powerpoint/2010/main" val="183638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use visible-light microscopy to observe bubbles larger than 1 um. With this information, we can track bubble growth. With image-processing software, we will trace the bubbles and measure their size for analysis. Additionally, we will determine where to probe with SAXS based on which point bubbles can first be seen with visible light. SAXS will be most effective before that point.</a:t>
            </a:r>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5</a:t>
            </a:fld>
            <a:endParaRPr lang="en-US"/>
          </a:p>
        </p:txBody>
      </p:sp>
    </p:spTree>
    <p:extLst>
      <p:ext uri="{BB962C8B-B14F-4D97-AF65-F5344CB8AC3E}">
        <p14:creationId xmlns:p14="http://schemas.microsoft.com/office/powerpoint/2010/main" val="1713769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Binning</a:t>
            </a:r>
            <a:r>
              <a:rPr lang="en-US" baseline="0" dirty="0" smtClean="0"/>
              <a:t> 2,4,4 (WAXS, MAXS, SAXS)</a:t>
            </a:r>
          </a:p>
          <a:p>
            <a:r>
              <a:rPr lang="en-US" baseline="0" dirty="0" smtClean="0"/>
              <a:t>Exposure time of 3 s</a:t>
            </a:r>
          </a:p>
          <a:p>
            <a:r>
              <a:rPr lang="en-US" baseline="0" dirty="0" smtClean="0"/>
              <a:t>Beam energy of 17 </a:t>
            </a:r>
            <a:r>
              <a:rPr lang="en-US" baseline="0" dirty="0" err="1" smtClean="0"/>
              <a:t>keV</a:t>
            </a:r>
            <a:endParaRPr lang="en-US" dirty="0"/>
          </a:p>
        </p:txBody>
      </p:sp>
      <p:sp>
        <p:nvSpPr>
          <p:cNvPr id="4" name="Slide Number Placeholder 3"/>
          <p:cNvSpPr>
            <a:spLocks noGrp="1"/>
          </p:cNvSpPr>
          <p:nvPr>
            <p:ph type="sldNum" sz="quarter" idx="10"/>
          </p:nvPr>
        </p:nvSpPr>
        <p:spPr/>
        <p:txBody>
          <a:bodyPr/>
          <a:lstStyle/>
          <a:p>
            <a:fld id="{3AB26370-19F2-4E9C-85CF-58E8FAEAE87C}" type="slidenum">
              <a:rPr lang="en-US" smtClean="0"/>
              <a:t>9</a:t>
            </a:fld>
            <a:endParaRPr lang="en-US"/>
          </a:p>
        </p:txBody>
      </p:sp>
    </p:spTree>
    <p:extLst>
      <p:ext uri="{BB962C8B-B14F-4D97-AF65-F5344CB8AC3E}">
        <p14:creationId xmlns:p14="http://schemas.microsoft.com/office/powerpoint/2010/main" val="1970134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Measured values: Radius = 250 nm, polydispersity ratio is 0.06</a:t>
            </a:r>
          </a:p>
          <a:p>
            <a:endParaRPr lang="en-US" dirty="0" smtClean="0"/>
          </a:p>
          <a:p>
            <a:r>
              <a:rPr lang="en-US" b="1" dirty="0" smtClean="0"/>
              <a:t>***WANT</a:t>
            </a:r>
            <a:r>
              <a:rPr lang="en-US" b="1" baseline="0" dirty="0" smtClean="0"/>
              <a:t> TO TEST LARGER NANOPARTICLES AS SUGGESTED BY WEIJUN FOR LARGER SIGNAL (or at least see how signal scales)</a:t>
            </a:r>
            <a:endParaRPr lang="en-US" b="1" dirty="0" smtClean="0"/>
          </a:p>
        </p:txBody>
      </p:sp>
      <p:sp>
        <p:nvSpPr>
          <p:cNvPr id="4" name="Slide Number Placeholder 3"/>
          <p:cNvSpPr>
            <a:spLocks noGrp="1"/>
          </p:cNvSpPr>
          <p:nvPr>
            <p:ph type="sldNum" sz="quarter" idx="10"/>
          </p:nvPr>
        </p:nvSpPr>
        <p:spPr/>
        <p:txBody>
          <a:bodyPr/>
          <a:lstStyle/>
          <a:p>
            <a:fld id="{3AB26370-19F2-4E9C-85CF-58E8FAEAE87C}" type="slidenum">
              <a:rPr lang="en-US" smtClean="0"/>
              <a:t>10</a:t>
            </a:fld>
            <a:endParaRPr lang="en-US"/>
          </a:p>
        </p:txBody>
      </p:sp>
    </p:spTree>
    <p:extLst>
      <p:ext uri="{BB962C8B-B14F-4D97-AF65-F5344CB8AC3E}">
        <p14:creationId xmlns:p14="http://schemas.microsoft.com/office/powerpoint/2010/main" val="338143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29245937-AFD6-4EEA-A4B5-05B671F0DC57}" type="datetime1">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249100C-E46F-1741-9046-9C10E26E9E1F}" type="slidenum">
              <a:rPr lang="en-US"/>
              <a:pPr>
                <a:defRPr/>
              </a:pPr>
              <a:t>‹#›</a:t>
            </a:fld>
            <a:endParaRPr lang="en-US"/>
          </a:p>
        </p:txBody>
      </p:sp>
    </p:spTree>
    <p:extLst>
      <p:ext uri="{BB962C8B-B14F-4D97-AF65-F5344CB8AC3E}">
        <p14:creationId xmlns:p14="http://schemas.microsoft.com/office/powerpoint/2010/main" val="290095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F945BED-3012-4DB8-84DD-4D02EE41B8A9}" type="datetime1">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EAC803D-01C2-3141-BF9F-21544A82DFB4}" type="slidenum">
              <a:rPr lang="en-US"/>
              <a:pPr>
                <a:defRPr/>
              </a:pPr>
              <a:t>‹#›</a:t>
            </a:fld>
            <a:endParaRPr lang="en-US"/>
          </a:p>
        </p:txBody>
      </p:sp>
    </p:spTree>
    <p:extLst>
      <p:ext uri="{BB962C8B-B14F-4D97-AF65-F5344CB8AC3E}">
        <p14:creationId xmlns:p14="http://schemas.microsoft.com/office/powerpoint/2010/main" val="356844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3C4EF1C-786C-4613-89C5-A07BD50B8F83}" type="datetime1">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B134554-C3D8-0E49-9E77-80598B4CBADE}" type="slidenum">
              <a:rPr lang="en-US"/>
              <a:pPr>
                <a:defRPr/>
              </a:pPr>
              <a:t>‹#›</a:t>
            </a:fld>
            <a:endParaRPr lang="en-US"/>
          </a:p>
        </p:txBody>
      </p:sp>
    </p:spTree>
    <p:extLst>
      <p:ext uri="{BB962C8B-B14F-4D97-AF65-F5344CB8AC3E}">
        <p14:creationId xmlns:p14="http://schemas.microsoft.com/office/powerpoint/2010/main" val="151792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BC85990-A790-4433-9D9E-6F603E1C906D}" type="datetime1">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426824" y="6484284"/>
            <a:ext cx="2133600" cy="365125"/>
          </a:xfrm>
          <a:prstGeom prst="rect">
            <a:avLst/>
          </a:prstGeom>
        </p:spPr>
        <p:txBody>
          <a:bodyPr/>
          <a:lstStyle>
            <a:lvl1pPr>
              <a:defRPr>
                <a:solidFill>
                  <a:schemeClr val="bg1"/>
                </a:solidFill>
              </a:defRPr>
            </a:lvl1pPr>
          </a:lstStyle>
          <a:p>
            <a:pPr>
              <a:defRPr/>
            </a:pPr>
            <a:fld id="{ED007FB2-0B93-1440-B316-F7D077EA6BD9}" type="slidenum">
              <a:rPr lang="en-US" smtClean="0"/>
              <a:pPr>
                <a:defRPr/>
              </a:pPr>
              <a:t>‹#›</a:t>
            </a:fld>
            <a:endParaRPr lang="en-US" dirty="0"/>
          </a:p>
        </p:txBody>
      </p:sp>
    </p:spTree>
    <p:extLst>
      <p:ext uri="{BB962C8B-B14F-4D97-AF65-F5344CB8AC3E}">
        <p14:creationId xmlns:p14="http://schemas.microsoft.com/office/powerpoint/2010/main" val="122751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4EB5E76-53C2-468C-9058-E4F627A3473D}" type="datetime1">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458853" y="6492875"/>
            <a:ext cx="2133600" cy="365125"/>
          </a:xfrm>
          <a:prstGeom prst="rect">
            <a:avLst/>
          </a:prstGeom>
        </p:spPr>
        <p:txBody>
          <a:bodyPr/>
          <a:lstStyle>
            <a:lvl1pPr>
              <a:defRPr>
                <a:solidFill>
                  <a:schemeClr val="bg1"/>
                </a:solidFill>
              </a:defRPr>
            </a:lvl1pPr>
          </a:lstStyle>
          <a:p>
            <a:pPr>
              <a:defRPr/>
            </a:pPr>
            <a:fld id="{5309ABE6-2591-534D-804A-AA2321DD1FDF}" type="slidenum">
              <a:rPr lang="en-US" smtClean="0"/>
              <a:pPr>
                <a:defRPr/>
              </a:pPr>
              <a:t>‹#›</a:t>
            </a:fld>
            <a:endParaRPr lang="en-US" dirty="0"/>
          </a:p>
        </p:txBody>
      </p:sp>
    </p:spTree>
    <p:extLst>
      <p:ext uri="{BB962C8B-B14F-4D97-AF65-F5344CB8AC3E}">
        <p14:creationId xmlns:p14="http://schemas.microsoft.com/office/powerpoint/2010/main" val="107487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5C293C9-14A6-4F1E-9554-BDE5EDFD10A6}" type="datetime1">
              <a:rPr lang="en-US" smtClean="0"/>
              <a:t>9/10/2019</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328212" y="6492875"/>
            <a:ext cx="2133600" cy="365125"/>
          </a:xfrm>
          <a:prstGeom prst="rect">
            <a:avLst/>
          </a:prstGeom>
        </p:spPr>
        <p:txBody>
          <a:bodyPr/>
          <a:lstStyle>
            <a:lvl1pPr>
              <a:defRPr>
                <a:solidFill>
                  <a:schemeClr val="bg1"/>
                </a:solidFill>
              </a:defRPr>
            </a:lvl1pPr>
          </a:lstStyle>
          <a:p>
            <a:pPr>
              <a:defRPr/>
            </a:pPr>
            <a:fld id="{6E2FAF06-2ECC-0542-AEF2-0C72032D3865}" type="slidenum">
              <a:rPr lang="en-US" smtClean="0"/>
              <a:pPr>
                <a:defRPr/>
              </a:pPr>
              <a:t>‹#›</a:t>
            </a:fld>
            <a:endParaRPr lang="en-US" dirty="0"/>
          </a:p>
        </p:txBody>
      </p:sp>
    </p:spTree>
    <p:extLst>
      <p:ext uri="{BB962C8B-B14F-4D97-AF65-F5344CB8AC3E}">
        <p14:creationId xmlns:p14="http://schemas.microsoft.com/office/powerpoint/2010/main" val="117285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09561B1E-274F-4FCD-BD35-61570EAB8BE4}" type="datetime1">
              <a:rPr lang="en-US" smtClean="0"/>
              <a:t>9/10/2019</a:t>
            </a:fld>
            <a:endParaRPr lang="en-US"/>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8462682" y="6475319"/>
            <a:ext cx="2133600" cy="365125"/>
          </a:xfrm>
          <a:prstGeom prst="rect">
            <a:avLst/>
          </a:prstGeom>
        </p:spPr>
        <p:txBody>
          <a:bodyPr/>
          <a:lstStyle>
            <a:lvl1pPr>
              <a:defRPr>
                <a:solidFill>
                  <a:schemeClr val="bg1"/>
                </a:solidFill>
              </a:defRPr>
            </a:lvl1pPr>
          </a:lstStyle>
          <a:p>
            <a:pPr>
              <a:defRPr/>
            </a:pPr>
            <a:fld id="{5F42CEB2-ABCE-0C4D-9008-F1E2A5CADA67}" type="slidenum">
              <a:rPr lang="en-US" smtClean="0"/>
              <a:pPr>
                <a:defRPr/>
              </a:pPr>
              <a:t>‹#›</a:t>
            </a:fld>
            <a:endParaRPr lang="en-US" dirty="0"/>
          </a:p>
        </p:txBody>
      </p:sp>
    </p:spTree>
    <p:extLst>
      <p:ext uri="{BB962C8B-B14F-4D97-AF65-F5344CB8AC3E}">
        <p14:creationId xmlns:p14="http://schemas.microsoft.com/office/powerpoint/2010/main" val="185897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6E53896-9ECC-40BB-AEED-76A86A178A5E}" type="datetime1">
              <a:rPr lang="en-US" smtClean="0"/>
              <a:t>9/10/2019</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8417859" y="6492875"/>
            <a:ext cx="2133600" cy="365125"/>
          </a:xfrm>
          <a:prstGeom prst="rect">
            <a:avLst/>
          </a:prstGeom>
        </p:spPr>
        <p:txBody>
          <a:bodyPr/>
          <a:lstStyle>
            <a:lvl1pPr>
              <a:defRPr>
                <a:solidFill>
                  <a:schemeClr val="bg1"/>
                </a:solidFill>
              </a:defRPr>
            </a:lvl1pPr>
          </a:lstStyle>
          <a:p>
            <a:pPr>
              <a:defRPr/>
            </a:pPr>
            <a:fld id="{646B8B50-CD79-DC41-AC08-5CB27CEFC99F}" type="slidenum">
              <a:rPr lang="en-US" smtClean="0"/>
              <a:pPr>
                <a:defRPr/>
              </a:pPr>
              <a:t>‹#›</a:t>
            </a:fld>
            <a:endParaRPr lang="en-US" dirty="0"/>
          </a:p>
        </p:txBody>
      </p:sp>
    </p:spTree>
    <p:extLst>
      <p:ext uri="{BB962C8B-B14F-4D97-AF65-F5344CB8AC3E}">
        <p14:creationId xmlns:p14="http://schemas.microsoft.com/office/powerpoint/2010/main" val="392465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D6C6372-F4BF-43DF-B501-0793EA70EA89}" type="datetime1">
              <a:rPr lang="en-US" smtClean="0"/>
              <a:t>9/10/2019</a:t>
            </a:fld>
            <a:endParaRPr 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8408894" y="6492875"/>
            <a:ext cx="2133600" cy="365125"/>
          </a:xfrm>
          <a:prstGeom prst="rect">
            <a:avLst/>
          </a:prstGeom>
        </p:spPr>
        <p:txBody>
          <a:bodyPr/>
          <a:lstStyle>
            <a:lvl1pPr>
              <a:defRPr>
                <a:solidFill>
                  <a:schemeClr val="bg1"/>
                </a:solidFill>
              </a:defRPr>
            </a:lvl1pPr>
          </a:lstStyle>
          <a:p>
            <a:pPr>
              <a:defRPr/>
            </a:pPr>
            <a:fld id="{4C2F3C21-AC88-014D-8E4F-1842E2844B39}" type="slidenum">
              <a:rPr lang="en-US" smtClean="0"/>
              <a:pPr>
                <a:defRPr/>
              </a:pPr>
              <a:t>‹#›</a:t>
            </a:fld>
            <a:endParaRPr lang="en-US" dirty="0"/>
          </a:p>
        </p:txBody>
      </p:sp>
    </p:spTree>
    <p:extLst>
      <p:ext uri="{BB962C8B-B14F-4D97-AF65-F5344CB8AC3E}">
        <p14:creationId xmlns:p14="http://schemas.microsoft.com/office/powerpoint/2010/main" val="204628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057C6444-FBB8-41BB-BB5A-67BE096E30F5}" type="datetime1">
              <a:rPr lang="en-US" smtClean="0"/>
              <a:t>9/10/2019</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DE70C11-08F6-C245-996C-67C089C8904D}" type="slidenum">
              <a:rPr lang="en-US"/>
              <a:pPr>
                <a:defRPr/>
              </a:pPr>
              <a:t>‹#›</a:t>
            </a:fld>
            <a:endParaRPr lang="en-US"/>
          </a:p>
        </p:txBody>
      </p:sp>
    </p:spTree>
    <p:extLst>
      <p:ext uri="{BB962C8B-B14F-4D97-AF65-F5344CB8AC3E}">
        <p14:creationId xmlns:p14="http://schemas.microsoft.com/office/powerpoint/2010/main" val="293050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8D7E7F7-21EC-47F0-B79E-ECB89E9E6120}" type="datetime1">
              <a:rPr lang="en-US" smtClean="0"/>
              <a:t>9/10/2019</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C1AD24F-1CA9-1C40-A2AF-210F0E20D345}" type="slidenum">
              <a:rPr lang="en-US"/>
              <a:pPr>
                <a:defRPr/>
              </a:pPr>
              <a:t>‹#›</a:t>
            </a:fld>
            <a:endParaRPr lang="en-US"/>
          </a:p>
        </p:txBody>
      </p:sp>
    </p:spTree>
    <p:extLst>
      <p:ext uri="{BB962C8B-B14F-4D97-AF65-F5344CB8AC3E}">
        <p14:creationId xmlns:p14="http://schemas.microsoft.com/office/powerpoint/2010/main" val="204893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hanacademy.org/science/physics/light-waves/interference-of-light-waves/v/constructive-and-destructive-interfere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fizzing so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023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81000" y="1989785"/>
            <a:ext cx="9144000" cy="1790700"/>
          </a:xfrm>
          <a:solidFill>
            <a:srgbClr val="C2BAB2"/>
          </a:solidFill>
        </p:spPr>
        <p:txBody>
          <a:bodyPr/>
          <a:lstStyle/>
          <a:p>
            <a:r>
              <a:rPr lang="en-US" sz="3600" b="1" dirty="0" smtClean="0">
                <a:solidFill>
                  <a:srgbClr val="FF0000"/>
                </a:solidFill>
              </a:rPr>
              <a:t>“Seeing” at the Nanoscale:</a:t>
            </a:r>
            <a:br>
              <a:rPr lang="en-US" sz="3600" b="1" dirty="0" smtClean="0">
                <a:solidFill>
                  <a:srgbClr val="FF0000"/>
                </a:solidFill>
              </a:rPr>
            </a:br>
            <a:r>
              <a:rPr lang="en-US" sz="3600" b="1" dirty="0" smtClean="0">
                <a:solidFill>
                  <a:srgbClr val="FF0000"/>
                </a:solidFill>
              </a:rPr>
              <a:t>Small X-ray Deflections off </a:t>
            </a:r>
            <a:r>
              <a:rPr lang="en-US" sz="3600" b="1" dirty="0" err="1" smtClean="0">
                <a:solidFill>
                  <a:srgbClr val="FF0000"/>
                </a:solidFill>
              </a:rPr>
              <a:t>Nanoscopic</a:t>
            </a:r>
            <a:r>
              <a:rPr lang="en-US" sz="3600" b="1" dirty="0" smtClean="0">
                <a:solidFill>
                  <a:srgbClr val="FF0000"/>
                </a:solidFill>
              </a:rPr>
              <a:t> Bubbles Can Teach Us How They Form</a:t>
            </a:r>
            <a:endParaRPr lang="en-US" sz="2800" i="1" dirty="0">
              <a:solidFill>
                <a:srgbClr val="FF0000"/>
              </a:solidFill>
            </a:endParaRPr>
          </a:p>
        </p:txBody>
      </p:sp>
      <p:sp>
        <p:nvSpPr>
          <p:cNvPr id="3" name="Subtitle 2"/>
          <p:cNvSpPr>
            <a:spLocks noGrp="1"/>
          </p:cNvSpPr>
          <p:nvPr>
            <p:ph type="subTitle" idx="1"/>
          </p:nvPr>
        </p:nvSpPr>
        <p:spPr>
          <a:xfrm>
            <a:off x="3365500" y="4114706"/>
            <a:ext cx="2349500" cy="914494"/>
          </a:xfrm>
          <a:solidFill>
            <a:srgbClr val="C2BAB2"/>
          </a:solidFill>
        </p:spPr>
        <p:txBody>
          <a:bodyPr>
            <a:noAutofit/>
          </a:bodyPr>
          <a:lstStyle/>
          <a:p>
            <a:r>
              <a:rPr lang="en-US" sz="2400" b="1" dirty="0" smtClean="0">
                <a:solidFill>
                  <a:srgbClr val="FF0000"/>
                </a:solidFill>
              </a:rPr>
              <a:t>Andy Ylitalo</a:t>
            </a:r>
          </a:p>
          <a:p>
            <a:r>
              <a:rPr lang="en-US" sz="2400" b="1" dirty="0" smtClean="0">
                <a:solidFill>
                  <a:srgbClr val="FF0000"/>
                </a:solidFill>
              </a:rPr>
              <a:t>June 7, 2019</a:t>
            </a:r>
            <a:endParaRPr lang="en-US" sz="2400" b="1" dirty="0">
              <a:solidFill>
                <a:srgbClr val="FF0000"/>
              </a:solidFill>
            </a:endParaRPr>
          </a:p>
        </p:txBody>
      </p:sp>
    </p:spTree>
    <p:extLst>
      <p:ext uri="{BB962C8B-B14F-4D97-AF65-F5344CB8AC3E}">
        <p14:creationId xmlns:p14="http://schemas.microsoft.com/office/powerpoint/2010/main" val="1979043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337"/>
            <a:ext cx="8229600" cy="1143000"/>
          </a:xfrm>
        </p:spPr>
        <p:txBody>
          <a:bodyPr/>
          <a:lstStyle/>
          <a:p>
            <a:r>
              <a:rPr lang="en-US" dirty="0" smtClean="0"/>
              <a:t>Fitting Masked Signal*</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10</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271600551"/>
              </p:ext>
            </p:extLst>
          </p:nvPr>
        </p:nvGraphicFramePr>
        <p:xfrm>
          <a:off x="4778829" y="1420827"/>
          <a:ext cx="4365170" cy="4048760"/>
        </p:xfrm>
        <a:graphic>
          <a:graphicData uri="http://schemas.openxmlformats.org/drawingml/2006/table">
            <a:tbl>
              <a:tblPr firstRow="1" bandRow="1">
                <a:tableStyleId>{5C22544A-7EE6-4342-B048-85BDC9FD1C3A}</a:tableStyleId>
              </a:tblPr>
              <a:tblGrid>
                <a:gridCol w="2182585"/>
                <a:gridCol w="2182585"/>
              </a:tblGrid>
              <a:tr h="370840">
                <a:tc>
                  <a:txBody>
                    <a:bodyPr/>
                    <a:lstStyle/>
                    <a:p>
                      <a:r>
                        <a:rPr lang="en-US" dirty="0" smtClean="0"/>
                        <a:t>Parameter</a:t>
                      </a:r>
                      <a:endParaRPr lang="en-US" dirty="0"/>
                    </a:p>
                  </a:txBody>
                  <a:tcPr/>
                </a:tc>
                <a:tc>
                  <a:txBody>
                    <a:bodyPr/>
                    <a:lstStyle/>
                    <a:p>
                      <a:r>
                        <a:rPr lang="en-US" dirty="0" smtClean="0"/>
                        <a:t>Value</a:t>
                      </a:r>
                      <a:endParaRPr lang="en-US" dirty="0"/>
                    </a:p>
                  </a:txBody>
                  <a:tcPr/>
                </a:tc>
              </a:tr>
              <a:tr h="370840">
                <a:tc>
                  <a:txBody>
                    <a:bodyPr/>
                    <a:lstStyle/>
                    <a:p>
                      <a:r>
                        <a:rPr lang="en-US" dirty="0" smtClean="0"/>
                        <a:t>Scale</a:t>
                      </a:r>
                      <a:endParaRPr lang="en-US" dirty="0"/>
                    </a:p>
                  </a:txBody>
                  <a:tcPr/>
                </a:tc>
                <a:tc>
                  <a:txBody>
                    <a:bodyPr/>
                    <a:lstStyle/>
                    <a:p>
                      <a:r>
                        <a:rPr lang="en-US" dirty="0" smtClean="0"/>
                        <a:t>1.581 +/- 0.014 </a:t>
                      </a:r>
                      <a:r>
                        <a:rPr lang="en-US" baseline="0" dirty="0" smtClean="0"/>
                        <a:t>e-3</a:t>
                      </a:r>
                      <a:endParaRPr lang="en-US" dirty="0"/>
                    </a:p>
                  </a:txBody>
                  <a:tcPr/>
                </a:tc>
              </a:tr>
              <a:tr h="370840">
                <a:tc>
                  <a:txBody>
                    <a:bodyPr/>
                    <a:lstStyle/>
                    <a:p>
                      <a:r>
                        <a:rPr lang="en-US" dirty="0" smtClean="0"/>
                        <a:t>Scattering</a:t>
                      </a:r>
                      <a:r>
                        <a:rPr lang="en-US" baseline="0" dirty="0" smtClean="0"/>
                        <a:t> Length Density (SLD) of SiO2 NPs</a:t>
                      </a:r>
                      <a:endParaRPr lang="en-US" dirty="0"/>
                    </a:p>
                  </a:txBody>
                  <a:tcPr/>
                </a:tc>
                <a:tc>
                  <a:txBody>
                    <a:bodyPr/>
                    <a:lstStyle/>
                    <a:p>
                      <a:r>
                        <a:rPr lang="en-US" dirty="0" smtClean="0"/>
                        <a:t>22.5e-6</a:t>
                      </a:r>
                      <a:r>
                        <a:rPr lang="en-US" baseline="0" dirty="0" smtClean="0"/>
                        <a:t> / A^2</a:t>
                      </a:r>
                      <a:endParaRPr lang="en-US" dirty="0"/>
                    </a:p>
                  </a:txBody>
                  <a:tcPr/>
                </a:tc>
              </a:tr>
              <a:tr h="370840">
                <a:tc>
                  <a:txBody>
                    <a:bodyPr/>
                    <a:lstStyle/>
                    <a:p>
                      <a:r>
                        <a:rPr lang="en-US" dirty="0" smtClean="0"/>
                        <a:t>SLD of H2O</a:t>
                      </a:r>
                      <a:r>
                        <a:rPr lang="en-US" baseline="0" dirty="0" smtClean="0"/>
                        <a:t> solvent</a:t>
                      </a:r>
                      <a:endParaRPr lang="en-US" dirty="0"/>
                    </a:p>
                  </a:txBody>
                  <a:tcPr/>
                </a:tc>
                <a:tc>
                  <a:txBody>
                    <a:bodyPr/>
                    <a:lstStyle/>
                    <a:p>
                      <a:r>
                        <a:rPr lang="en-US" dirty="0" smtClean="0"/>
                        <a:t>9.43 e-6</a:t>
                      </a:r>
                      <a:r>
                        <a:rPr lang="en-US" baseline="0" dirty="0" smtClean="0"/>
                        <a:t> / A^2</a:t>
                      </a:r>
                      <a:endParaRPr lang="en-US" dirty="0"/>
                    </a:p>
                  </a:txBody>
                  <a:tcPr/>
                </a:tc>
              </a:tr>
              <a:tr h="370840">
                <a:tc>
                  <a:txBody>
                    <a:bodyPr/>
                    <a:lstStyle/>
                    <a:p>
                      <a:r>
                        <a:rPr lang="en-US" dirty="0" smtClean="0"/>
                        <a:t>Radius</a:t>
                      </a:r>
                      <a:endParaRPr lang="en-US" dirty="0"/>
                    </a:p>
                  </a:txBody>
                  <a:tcPr/>
                </a:tc>
                <a:tc>
                  <a:txBody>
                    <a:bodyPr/>
                    <a:lstStyle/>
                    <a:p>
                      <a:r>
                        <a:rPr lang="en-US" dirty="0" smtClean="0"/>
                        <a:t>250.1</a:t>
                      </a:r>
                      <a:r>
                        <a:rPr lang="en-US" baseline="0" dirty="0" smtClean="0"/>
                        <a:t> +/- 0.4 A</a:t>
                      </a:r>
                      <a:endParaRPr lang="en-US" dirty="0"/>
                    </a:p>
                  </a:txBody>
                  <a:tcPr/>
                </a:tc>
              </a:tr>
              <a:tr h="370840">
                <a:tc>
                  <a:txBody>
                    <a:bodyPr/>
                    <a:lstStyle/>
                    <a:p>
                      <a:r>
                        <a:rPr lang="en-US" dirty="0" smtClean="0"/>
                        <a:t>Polydispersity</a:t>
                      </a:r>
                      <a:r>
                        <a:rPr lang="en-US" baseline="0" dirty="0" smtClean="0"/>
                        <a:t> ratio (sigma/mean)</a:t>
                      </a:r>
                      <a:endParaRPr lang="en-US" dirty="0"/>
                    </a:p>
                  </a:txBody>
                  <a:tcPr/>
                </a:tc>
                <a:tc>
                  <a:txBody>
                    <a:bodyPr/>
                    <a:lstStyle/>
                    <a:p>
                      <a:r>
                        <a:rPr lang="en-US" dirty="0" smtClean="0"/>
                        <a:t>0.086</a:t>
                      </a:r>
                      <a:r>
                        <a:rPr lang="en-US" baseline="0" dirty="0" smtClean="0"/>
                        <a:t> +/- 0.002 (Gaussian)</a:t>
                      </a:r>
                      <a:endParaRPr lang="en-US" dirty="0"/>
                    </a:p>
                  </a:txBody>
                  <a:tcPr/>
                </a:tc>
              </a:tr>
              <a:tr h="370840">
                <a:tc>
                  <a:txBody>
                    <a:bodyPr/>
                    <a:lstStyle/>
                    <a:p>
                      <a:r>
                        <a:rPr lang="en-US" dirty="0" smtClean="0"/>
                        <a:t>Q</a:t>
                      </a:r>
                      <a:r>
                        <a:rPr lang="en-US" baseline="0" dirty="0" smtClean="0"/>
                        <a:t> range</a:t>
                      </a:r>
                      <a:endParaRPr lang="en-US" dirty="0"/>
                    </a:p>
                  </a:txBody>
                  <a:tcPr/>
                </a:tc>
                <a:tc>
                  <a:txBody>
                    <a:bodyPr/>
                    <a:lstStyle/>
                    <a:p>
                      <a:r>
                        <a:rPr lang="en-US" dirty="0" smtClean="0"/>
                        <a:t>0.0124 –</a:t>
                      </a:r>
                      <a:r>
                        <a:rPr lang="en-US" baseline="0" dirty="0" smtClean="0"/>
                        <a:t> 0.0415 / A</a:t>
                      </a:r>
                      <a:endParaRPr lang="en-US" dirty="0"/>
                    </a:p>
                  </a:txBody>
                  <a:tcPr/>
                </a:tc>
              </a:tr>
              <a:tr h="370840">
                <a:tc>
                  <a:txBody>
                    <a:bodyPr/>
                    <a:lstStyle/>
                    <a:p>
                      <a:r>
                        <a:rPr lang="en-US" dirty="0" smtClean="0"/>
                        <a:t>Reduced</a:t>
                      </a:r>
                      <a:r>
                        <a:rPr lang="en-US" baseline="0" dirty="0" smtClean="0"/>
                        <a:t> Chi2</a:t>
                      </a:r>
                      <a:endParaRPr lang="en-US" dirty="0"/>
                    </a:p>
                  </a:txBody>
                  <a:tcPr/>
                </a:tc>
                <a:tc>
                  <a:txBody>
                    <a:bodyPr/>
                    <a:lstStyle/>
                    <a:p>
                      <a:r>
                        <a:rPr lang="en-US" dirty="0" smtClean="0"/>
                        <a:t>0.553</a:t>
                      </a:r>
                      <a:endParaRPr lang="en-US" dirty="0"/>
                    </a:p>
                  </a:txBody>
                  <a:tcPr/>
                </a:tc>
              </a:tr>
            </a:tbl>
          </a:graphicData>
        </a:graphic>
      </p:graphicFrame>
      <p:pic>
        <p:nvPicPr>
          <p:cNvPr id="7" name="Picture 6"/>
          <p:cNvPicPr>
            <a:picLocks noChangeAspect="1"/>
          </p:cNvPicPr>
          <p:nvPr/>
        </p:nvPicPr>
        <p:blipFill rotWithShape="1">
          <a:blip r:embed="rId3"/>
          <a:srcRect l="7738" t="23074" r="62619" b="14088"/>
          <a:stretch/>
        </p:blipFill>
        <p:spPr>
          <a:xfrm>
            <a:off x="-115106" y="733453"/>
            <a:ext cx="4775622" cy="3037116"/>
          </a:xfrm>
          <a:prstGeom prst="rect">
            <a:avLst/>
          </a:prstGeom>
        </p:spPr>
      </p:pic>
      <p:pic>
        <p:nvPicPr>
          <p:cNvPr id="9" name="Picture 8"/>
          <p:cNvPicPr>
            <a:picLocks noChangeAspect="1"/>
          </p:cNvPicPr>
          <p:nvPr/>
        </p:nvPicPr>
        <p:blipFill rotWithShape="1">
          <a:blip r:embed="rId4"/>
          <a:srcRect l="7143" t="22505" r="63214" b="13511"/>
          <a:stretch/>
        </p:blipFill>
        <p:spPr>
          <a:xfrm>
            <a:off x="0" y="3744686"/>
            <a:ext cx="4379438" cy="2835890"/>
          </a:xfrm>
          <a:prstGeom prst="rect">
            <a:avLst/>
          </a:prstGeom>
        </p:spPr>
      </p:pic>
      <p:sp>
        <p:nvSpPr>
          <p:cNvPr id="10" name="TextBox 9"/>
          <p:cNvSpPr txBox="1"/>
          <p:nvPr/>
        </p:nvSpPr>
        <p:spPr>
          <a:xfrm>
            <a:off x="4775622" y="5585913"/>
            <a:ext cx="3941272" cy="923330"/>
          </a:xfrm>
          <a:prstGeom prst="rect">
            <a:avLst/>
          </a:prstGeom>
          <a:noFill/>
        </p:spPr>
        <p:txBody>
          <a:bodyPr wrap="none" rtlCol="0">
            <a:spAutoFit/>
          </a:bodyPr>
          <a:lstStyle/>
          <a:p>
            <a:r>
              <a:rPr lang="en-US" b="1" dirty="0" smtClean="0"/>
              <a:t>Almost matches the measured values! </a:t>
            </a:r>
          </a:p>
          <a:p>
            <a:r>
              <a:rPr lang="en-US" b="1" dirty="0" smtClean="0"/>
              <a:t>Mean radius = 250 A</a:t>
            </a:r>
          </a:p>
          <a:p>
            <a:r>
              <a:rPr lang="en-US" b="1" dirty="0" smtClean="0"/>
              <a:t>Polydispersity ratio = 0.06</a:t>
            </a:r>
            <a:endParaRPr lang="en-US" b="1" dirty="0"/>
          </a:p>
        </p:txBody>
      </p:sp>
      <p:sp>
        <p:nvSpPr>
          <p:cNvPr id="3" name="TextBox 2"/>
          <p:cNvSpPr txBox="1"/>
          <p:nvPr/>
        </p:nvSpPr>
        <p:spPr>
          <a:xfrm>
            <a:off x="170302" y="6512236"/>
            <a:ext cx="4797724" cy="369332"/>
          </a:xfrm>
          <a:prstGeom prst="rect">
            <a:avLst/>
          </a:prstGeom>
          <a:noFill/>
        </p:spPr>
        <p:txBody>
          <a:bodyPr wrap="none" rtlCol="0">
            <a:spAutoFit/>
          </a:bodyPr>
          <a:lstStyle/>
          <a:p>
            <a:r>
              <a:rPr lang="en-US" b="1" i="1" dirty="0" smtClean="0"/>
              <a:t>*Using </a:t>
            </a:r>
            <a:r>
              <a:rPr lang="en-US" b="1" i="1" dirty="0" err="1" smtClean="0"/>
              <a:t>SASView</a:t>
            </a:r>
            <a:r>
              <a:rPr lang="en-US" b="1" i="1" dirty="0" smtClean="0"/>
              <a:t> with guidance from Rachel Ford</a:t>
            </a:r>
            <a:endParaRPr lang="en-US" b="1" i="1" dirty="0"/>
          </a:p>
        </p:txBody>
      </p:sp>
    </p:spTree>
    <p:extLst>
      <p:ext uri="{BB962C8B-B14F-4D97-AF65-F5344CB8AC3E}">
        <p14:creationId xmlns:p14="http://schemas.microsoft.com/office/powerpoint/2010/main" val="41137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Plan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Analyze X-ray intensity from study of silica dioxide nanoparticles to estimate the </a:t>
            </a:r>
            <a:r>
              <a:rPr lang="en-US" b="1" i="1" dirty="0" smtClean="0"/>
              <a:t>lowest concentration </a:t>
            </a:r>
            <a:r>
              <a:rPr lang="en-US" dirty="0" smtClean="0"/>
              <a:t>at which we can detect a signal</a:t>
            </a:r>
          </a:p>
          <a:p>
            <a:pPr marL="514350" indent="-514350">
              <a:buFont typeface="+mj-lt"/>
              <a:buAutoNum type="arabicPeriod"/>
            </a:pPr>
            <a:r>
              <a:rPr lang="en-US" dirty="0" smtClean="0"/>
              <a:t>Calculate how the intensity of X-rays changes with the thickness of the tube</a:t>
            </a:r>
          </a:p>
          <a:p>
            <a:pPr marL="514350" indent="-514350">
              <a:buFont typeface="+mj-lt"/>
              <a:buAutoNum type="arabicPeriod"/>
            </a:pPr>
            <a:r>
              <a:rPr lang="en-US" dirty="0" smtClean="0"/>
              <a:t>Calculate how the intensity of X-rays changes with the size of the nanoparticles</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11</a:t>
            </a:fld>
            <a:endParaRPr lang="en-US" dirty="0"/>
          </a:p>
        </p:txBody>
      </p:sp>
    </p:spTree>
    <p:extLst>
      <p:ext uri="{BB962C8B-B14F-4D97-AF65-F5344CB8AC3E}">
        <p14:creationId xmlns:p14="http://schemas.microsoft.com/office/powerpoint/2010/main" val="3382462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12</a:t>
            </a:fld>
            <a:endParaRPr lang="en-US" dirty="0"/>
          </a:p>
        </p:txBody>
      </p:sp>
      <p:pic>
        <p:nvPicPr>
          <p:cNvPr id="5" name="Content Placeholder 4"/>
          <p:cNvPicPr>
            <a:picLocks noGrp="1" noChangeAspect="1"/>
          </p:cNvPicPr>
          <p:nvPr>
            <p:ph idx="1"/>
          </p:nvPr>
        </p:nvPicPr>
        <p:blipFill rotWithShape="1">
          <a:blip r:embed="rId2"/>
          <a:srcRect l="8215" t="20238" r="65833" b="7540"/>
          <a:stretch/>
        </p:blipFill>
        <p:spPr>
          <a:xfrm>
            <a:off x="3905136" y="1117599"/>
            <a:ext cx="5238864" cy="3132551"/>
          </a:xfrm>
          <a:prstGeom prst="rect">
            <a:avLst/>
          </a:prstGeom>
        </p:spPr>
      </p:pic>
      <p:sp>
        <p:nvSpPr>
          <p:cNvPr id="6" name="5-Point Star 5"/>
          <p:cNvSpPr/>
          <p:nvPr/>
        </p:nvSpPr>
        <p:spPr>
          <a:xfrm>
            <a:off x="4337050" y="1163638"/>
            <a:ext cx="469900" cy="5080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5-Point Star 6"/>
          <p:cNvSpPr/>
          <p:nvPr/>
        </p:nvSpPr>
        <p:spPr>
          <a:xfrm>
            <a:off x="6419850" y="2006599"/>
            <a:ext cx="469900" cy="5080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p:nvPr/>
        </p:nvSpPr>
        <p:spPr>
          <a:xfrm>
            <a:off x="7546975" y="2260599"/>
            <a:ext cx="469900" cy="5080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7048500" y="2997200"/>
            <a:ext cx="12700" cy="762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4568" y="471268"/>
            <a:ext cx="2314864" cy="646331"/>
          </a:xfrm>
          <a:prstGeom prst="rect">
            <a:avLst/>
          </a:prstGeom>
          <a:noFill/>
        </p:spPr>
        <p:txBody>
          <a:bodyPr wrap="none" rtlCol="0">
            <a:spAutoFit/>
          </a:bodyPr>
          <a:lstStyle/>
          <a:p>
            <a:r>
              <a:rPr lang="en-US" dirty="0" smtClean="0"/>
              <a:t>Star = signal</a:t>
            </a:r>
          </a:p>
          <a:p>
            <a:r>
              <a:rPr lang="en-US" dirty="0" smtClean="0"/>
              <a:t>Arrow = size of “noise”</a:t>
            </a:r>
            <a:endParaRPr lang="en-US" dirty="0"/>
          </a:p>
        </p:txBody>
      </p:sp>
      <p:cxnSp>
        <p:nvCxnSpPr>
          <p:cNvPr id="13" name="Straight Connector 12"/>
          <p:cNvCxnSpPr/>
          <p:nvPr/>
        </p:nvCxnSpPr>
        <p:spPr>
          <a:xfrm>
            <a:off x="838200" y="3657600"/>
            <a:ext cx="0" cy="2572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838200" y="6230284"/>
            <a:ext cx="4584700"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051936" y="6453502"/>
            <a:ext cx="1853200" cy="369332"/>
          </a:xfrm>
          <a:prstGeom prst="rect">
            <a:avLst/>
          </a:prstGeom>
          <a:noFill/>
        </p:spPr>
        <p:txBody>
          <a:bodyPr wrap="none" rtlCol="0">
            <a:spAutoFit/>
          </a:bodyPr>
          <a:lstStyle/>
          <a:p>
            <a:r>
              <a:rPr lang="en-US" dirty="0" smtClean="0"/>
              <a:t>Changing variable</a:t>
            </a:r>
            <a:endParaRPr lang="en-US" dirty="0"/>
          </a:p>
        </p:txBody>
      </p:sp>
      <p:sp>
        <p:nvSpPr>
          <p:cNvPr id="18" name="TextBox 17"/>
          <p:cNvSpPr txBox="1"/>
          <p:nvPr/>
        </p:nvSpPr>
        <p:spPr>
          <a:xfrm>
            <a:off x="742220" y="1005242"/>
            <a:ext cx="2904000" cy="1477328"/>
          </a:xfrm>
          <a:prstGeom prst="rect">
            <a:avLst/>
          </a:prstGeom>
          <a:noFill/>
        </p:spPr>
        <p:txBody>
          <a:bodyPr wrap="none" rtlCol="0">
            <a:spAutoFit/>
          </a:bodyPr>
          <a:lstStyle/>
          <a:p>
            <a:r>
              <a:rPr lang="en-US" dirty="0" smtClean="0"/>
              <a:t>Variables</a:t>
            </a:r>
          </a:p>
          <a:p>
            <a:pPr marL="285750" indent="-285750">
              <a:buFont typeface="Arial" panose="020B0604020202020204" pitchFamily="34" charset="0"/>
              <a:buChar char="•"/>
            </a:pPr>
            <a:r>
              <a:rPr lang="en-US" dirty="0" smtClean="0"/>
              <a:t>Concentration of particles</a:t>
            </a:r>
          </a:p>
          <a:p>
            <a:pPr marL="285750" indent="-285750">
              <a:buFont typeface="Arial" panose="020B0604020202020204" pitchFamily="34" charset="0"/>
              <a:buChar char="•"/>
            </a:pPr>
            <a:r>
              <a:rPr lang="en-US" dirty="0" smtClean="0"/>
              <a:t>Thickness of tube</a:t>
            </a:r>
          </a:p>
          <a:p>
            <a:pPr marL="285750" indent="-285750">
              <a:buFont typeface="Arial" panose="020B0604020202020204" pitchFamily="34" charset="0"/>
              <a:buChar char="•"/>
            </a:pPr>
            <a:r>
              <a:rPr lang="en-US" dirty="0" smtClean="0"/>
              <a:t>Size of particles</a:t>
            </a:r>
          </a:p>
          <a:p>
            <a:r>
              <a:rPr lang="en-US" dirty="0" smtClean="0"/>
              <a:t>Change 1, fix 2</a:t>
            </a:r>
            <a:endParaRPr lang="en-US" dirty="0"/>
          </a:p>
        </p:txBody>
      </p:sp>
      <p:sp>
        <p:nvSpPr>
          <p:cNvPr id="19" name="TextBox 18"/>
          <p:cNvSpPr txBox="1"/>
          <p:nvPr/>
        </p:nvSpPr>
        <p:spPr>
          <a:xfrm rot="16200000">
            <a:off x="-590617" y="4694690"/>
            <a:ext cx="1860061" cy="369332"/>
          </a:xfrm>
          <a:prstGeom prst="rect">
            <a:avLst/>
          </a:prstGeom>
          <a:noFill/>
        </p:spPr>
        <p:txBody>
          <a:bodyPr wrap="none" rtlCol="0">
            <a:spAutoFit/>
          </a:bodyPr>
          <a:lstStyle/>
          <a:p>
            <a:r>
              <a:rPr lang="en-US" dirty="0" smtClean="0"/>
              <a:t>Intensity of X-rays</a:t>
            </a:r>
            <a:endParaRPr lang="en-US" dirty="0"/>
          </a:p>
        </p:txBody>
      </p:sp>
      <p:sp>
        <p:nvSpPr>
          <p:cNvPr id="20" name="TextBox 19"/>
          <p:cNvSpPr txBox="1"/>
          <p:nvPr/>
        </p:nvSpPr>
        <p:spPr>
          <a:xfrm>
            <a:off x="1457626" y="3990322"/>
            <a:ext cx="2731055" cy="2031325"/>
          </a:xfrm>
          <a:prstGeom prst="rect">
            <a:avLst/>
          </a:prstGeom>
          <a:noFill/>
          <a:ln>
            <a:solidFill>
              <a:schemeClr val="tx1"/>
            </a:solidFill>
          </a:ln>
        </p:spPr>
        <p:txBody>
          <a:bodyPr wrap="square" rtlCol="0">
            <a:spAutoFit/>
          </a:bodyPr>
          <a:lstStyle/>
          <a:p>
            <a:r>
              <a:rPr lang="en-US" dirty="0" smtClean="0"/>
              <a:t>Legend:</a:t>
            </a:r>
          </a:p>
          <a:p>
            <a:pPr marL="285750" indent="-285750">
              <a:buFont typeface="Arial" panose="020B0604020202020204" pitchFamily="34" charset="0"/>
              <a:buChar char="•"/>
            </a:pPr>
            <a:r>
              <a:rPr lang="en-US" dirty="0" smtClean="0"/>
              <a:t>Height of plateau</a:t>
            </a:r>
          </a:p>
          <a:p>
            <a:pPr marL="285750" indent="-285750">
              <a:buFont typeface="Arial" panose="020B0604020202020204" pitchFamily="34" charset="0"/>
              <a:buChar char="•"/>
            </a:pPr>
            <a:r>
              <a:rPr lang="en-US" dirty="0" smtClean="0"/>
              <a:t>Height of first peak</a:t>
            </a:r>
          </a:p>
          <a:p>
            <a:pPr marL="285750" indent="-285750">
              <a:buFont typeface="Arial" panose="020B0604020202020204" pitchFamily="34" charset="0"/>
              <a:buChar char="•"/>
            </a:pPr>
            <a:r>
              <a:rPr lang="en-US" dirty="0" smtClean="0"/>
              <a:t>Height of second peak</a:t>
            </a:r>
          </a:p>
          <a:p>
            <a:pPr marL="285750" indent="-285750">
              <a:buFont typeface="Arial" panose="020B0604020202020204" pitchFamily="34" charset="0"/>
              <a:buChar char="•"/>
            </a:pPr>
            <a:r>
              <a:rPr lang="en-US" dirty="0" smtClean="0"/>
              <a:t>Size of “noise” (variation) at each location</a:t>
            </a:r>
            <a:endParaRPr lang="en-US" dirty="0"/>
          </a:p>
        </p:txBody>
      </p:sp>
    </p:spTree>
    <p:extLst>
      <p:ext uri="{BB962C8B-B14F-4D97-AF65-F5344CB8AC3E}">
        <p14:creationId xmlns:p14="http://schemas.microsoft.com/office/powerpoint/2010/main" val="1903701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Skills to Learn</a:t>
            </a:r>
            <a:endParaRPr lang="en-US" dirty="0"/>
          </a:p>
        </p:txBody>
      </p:sp>
      <p:sp>
        <p:nvSpPr>
          <p:cNvPr id="3" name="Content Placeholder 2"/>
          <p:cNvSpPr>
            <a:spLocks noGrp="1"/>
          </p:cNvSpPr>
          <p:nvPr>
            <p:ph idx="1"/>
          </p:nvPr>
        </p:nvSpPr>
        <p:spPr/>
        <p:txBody>
          <a:bodyPr/>
          <a:lstStyle/>
          <a:p>
            <a:r>
              <a:rPr lang="en-US" dirty="0" smtClean="0"/>
              <a:t>How do you quantify “noise”/variation in intensity?</a:t>
            </a:r>
          </a:p>
          <a:p>
            <a:r>
              <a:rPr lang="en-US" dirty="0" smtClean="0"/>
              <a:t>How do you isolate the “signal” from the “background?”</a:t>
            </a:r>
          </a:p>
          <a:p>
            <a:r>
              <a:rPr lang="en-US" dirty="0" smtClean="0"/>
              <a:t>How you plot the results clearly while changing different </a:t>
            </a:r>
            <a:r>
              <a:rPr lang="en-US" smtClean="0"/>
              <a:t>variables?</a:t>
            </a:r>
            <a:endParaRPr lang="en-US" dirty="0" smtClean="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13</a:t>
            </a:fld>
            <a:endParaRPr lang="en-US" dirty="0"/>
          </a:p>
        </p:txBody>
      </p:sp>
    </p:spTree>
    <p:extLst>
      <p:ext uri="{BB962C8B-B14F-4D97-AF65-F5344CB8AC3E}">
        <p14:creationId xmlns:p14="http://schemas.microsoft.com/office/powerpoint/2010/main" val="370939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a:xfrm>
            <a:off x="0" y="1064491"/>
            <a:ext cx="9005455" cy="4525963"/>
          </a:xfrm>
        </p:spPr>
        <p:txBody>
          <a:bodyPr/>
          <a:lstStyle/>
          <a:p>
            <a:r>
              <a:rPr lang="en-US" sz="2000" dirty="0" smtClean="0"/>
              <a:t>Young’s Double Slit (</a:t>
            </a:r>
            <a:r>
              <a:rPr lang="en-US" sz="2000" dirty="0">
                <a:hlinkClick r:id="rId2"/>
              </a:rPr>
              <a:t>https://</a:t>
            </a:r>
            <a:r>
              <a:rPr lang="en-US" sz="2000" dirty="0" smtClean="0">
                <a:hlinkClick r:id="rId2"/>
              </a:rPr>
              <a:t>www.khanacademy.org/science/physics/light-waves/interference-of-light-waves/v/constructive-and-destructive-interference</a:t>
            </a:r>
            <a:r>
              <a:rPr lang="en-US" sz="2000" dirty="0" smtClean="0"/>
              <a:t>)</a:t>
            </a:r>
          </a:p>
          <a:p>
            <a:r>
              <a:rPr lang="en-US" sz="2000" dirty="0" smtClean="0"/>
              <a:t>Write a method in Python to extract data from “nanoparticle_scattering_data.csv” in the “flow” folder of “internship” folder</a:t>
            </a:r>
          </a:p>
          <a:p>
            <a:r>
              <a:rPr lang="en-US" sz="2000" dirty="0" smtClean="0"/>
              <a:t>Reproduce this plot (background-subtracted intensity vs. q) for all concentrations besides 0 ppm (parts per million)</a:t>
            </a:r>
            <a:endParaRPr lang="en-US" sz="2000"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328" y="3501586"/>
            <a:ext cx="4756727" cy="3381560"/>
          </a:xfrm>
          <a:prstGeom prst="rect">
            <a:avLst/>
          </a:prstGeom>
        </p:spPr>
      </p:pic>
    </p:spTree>
    <p:extLst>
      <p:ext uri="{BB962C8B-B14F-4D97-AF65-F5344CB8AC3E}">
        <p14:creationId xmlns:p14="http://schemas.microsoft.com/office/powerpoint/2010/main" val="1773539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Text Placeholder 2"/>
          <p:cNvSpPr>
            <a:spLocks noGrp="1"/>
          </p:cNvSpPr>
          <p:nvPr>
            <p:ph type="body" idx="1"/>
          </p:nvPr>
        </p:nvSpPr>
        <p:spPr/>
        <p:txBody>
          <a:bodyPr/>
          <a:lstStyle/>
          <a:p>
            <a:r>
              <a:rPr lang="en-US" dirty="0" smtClean="0"/>
              <a:t>Why do we want to study nucleation and early-stage growth of bubbles in polyurethane foams?</a:t>
            </a:r>
            <a:endParaRPr lang="en-US" dirty="0"/>
          </a:p>
        </p:txBody>
      </p:sp>
      <p:sp>
        <p:nvSpPr>
          <p:cNvPr id="4" name="Slide Number Placeholder 3"/>
          <p:cNvSpPr>
            <a:spLocks noGrp="1"/>
          </p:cNvSpPr>
          <p:nvPr>
            <p:ph type="sldNum" sz="quarter" idx="12"/>
          </p:nvPr>
        </p:nvSpPr>
        <p:spPr/>
        <p:txBody>
          <a:bodyPr/>
          <a:lstStyle/>
          <a:p>
            <a:pPr>
              <a:defRPr/>
            </a:pPr>
            <a:fld id="{5309ABE6-2591-534D-804A-AA2321DD1FDF}" type="slidenum">
              <a:rPr lang="en-US" smtClean="0"/>
              <a:pPr>
                <a:defRPr/>
              </a:pPr>
              <a:t>2</a:t>
            </a:fld>
            <a:endParaRPr lang="en-US" dirty="0"/>
          </a:p>
        </p:txBody>
      </p:sp>
      <p:sp>
        <p:nvSpPr>
          <p:cNvPr id="6" name="Rectangle 5"/>
          <p:cNvSpPr/>
          <p:nvPr/>
        </p:nvSpPr>
        <p:spPr>
          <a:xfrm>
            <a:off x="7661728" y="1490143"/>
            <a:ext cx="1493134" cy="1433660"/>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0" y="700643"/>
            <a:ext cx="9144000" cy="2223160"/>
          </a:xfrm>
          <a:prstGeom prst="round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Image result for polyurethane f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439" y="837617"/>
            <a:ext cx="2721407" cy="196757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4687856" y="1748144"/>
            <a:ext cx="1751177" cy="1101839"/>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687856" y="1008420"/>
            <a:ext cx="1723625" cy="749349"/>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325964" y="781050"/>
            <a:ext cx="1334198" cy="1000502"/>
            <a:chOff x="-1686999" y="3225813"/>
            <a:chExt cx="1322252" cy="1054958"/>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999" y="3225813"/>
              <a:ext cx="1322252" cy="1054958"/>
            </a:xfrm>
            <a:prstGeom prst="rect">
              <a:avLst/>
            </a:prstGeom>
          </p:spPr>
        </p:pic>
        <p:sp>
          <p:nvSpPr>
            <p:cNvPr id="15" name="TextBox 14"/>
            <p:cNvSpPr txBox="1"/>
            <p:nvPr/>
          </p:nvSpPr>
          <p:spPr>
            <a:xfrm>
              <a:off x="-1273490" y="3804328"/>
              <a:ext cx="324128" cy="369332"/>
            </a:xfrm>
            <a:prstGeom prst="rect">
              <a:avLst/>
            </a:prstGeom>
            <a:noFill/>
            <a:ln>
              <a:solidFill>
                <a:schemeClr val="tx1"/>
              </a:solidFill>
            </a:ln>
          </p:spPr>
          <p:txBody>
            <a:bodyPr wrap="none" rtlCol="0">
              <a:spAutoFit/>
            </a:bodyPr>
            <a:lstStyle/>
            <a:p>
              <a:r>
                <a:rPr lang="en-US" b="1" dirty="0" smtClean="0"/>
                <a:t>A</a:t>
              </a:r>
              <a:endParaRPr lang="en-US" b="1" dirty="0"/>
            </a:p>
          </p:txBody>
        </p:sp>
      </p:grpSp>
      <p:grpSp>
        <p:nvGrpSpPr>
          <p:cNvPr id="16" name="Group 15"/>
          <p:cNvGrpSpPr/>
          <p:nvPr/>
        </p:nvGrpSpPr>
        <p:grpSpPr>
          <a:xfrm>
            <a:off x="325964" y="1729019"/>
            <a:ext cx="1343189" cy="1107755"/>
            <a:chOff x="404512" y="3767094"/>
            <a:chExt cx="1325015" cy="1058253"/>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12" y="3767094"/>
              <a:ext cx="1325015" cy="1058253"/>
            </a:xfrm>
            <a:prstGeom prst="rect">
              <a:avLst/>
            </a:prstGeom>
          </p:spPr>
        </p:pic>
        <p:sp>
          <p:nvSpPr>
            <p:cNvPr id="18" name="TextBox 17"/>
            <p:cNvSpPr txBox="1"/>
            <p:nvPr/>
          </p:nvSpPr>
          <p:spPr>
            <a:xfrm>
              <a:off x="751765" y="4355816"/>
              <a:ext cx="314510" cy="369332"/>
            </a:xfrm>
            <a:prstGeom prst="rect">
              <a:avLst/>
            </a:prstGeom>
            <a:noFill/>
            <a:ln>
              <a:solidFill>
                <a:schemeClr val="tx1"/>
              </a:solidFill>
            </a:ln>
          </p:spPr>
          <p:txBody>
            <a:bodyPr wrap="none" rtlCol="0">
              <a:spAutoFit/>
            </a:bodyPr>
            <a:lstStyle/>
            <a:p>
              <a:r>
                <a:rPr lang="en-US" b="1" dirty="0" smtClean="0"/>
                <a:t>B</a:t>
              </a:r>
              <a:endParaRPr lang="en-US" b="1" dirty="0"/>
            </a:p>
          </p:txBody>
        </p:sp>
      </p:grpSp>
      <p:sp>
        <p:nvSpPr>
          <p:cNvPr id="19" name="Right Arrow 18"/>
          <p:cNvSpPr/>
          <p:nvPr/>
        </p:nvSpPr>
        <p:spPr>
          <a:xfrm>
            <a:off x="1660162" y="1584101"/>
            <a:ext cx="615950" cy="3644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7800" y="655052"/>
            <a:ext cx="2327881" cy="261610"/>
          </a:xfrm>
          <a:prstGeom prst="rect">
            <a:avLst/>
          </a:prstGeom>
          <a:noFill/>
        </p:spPr>
        <p:txBody>
          <a:bodyPr wrap="none" rtlCol="0">
            <a:spAutoFit/>
          </a:bodyPr>
          <a:lstStyle/>
          <a:p>
            <a:r>
              <a:rPr lang="en-US" sz="1100" dirty="0" smtClean="0"/>
              <a:t>Images courtesy of Dow Chemical Co.</a:t>
            </a:r>
            <a:endParaRPr lang="en-US" sz="1100" dirty="0"/>
          </a:p>
        </p:txBody>
      </p:sp>
      <p:grpSp>
        <p:nvGrpSpPr>
          <p:cNvPr id="20" name="Group 19"/>
          <p:cNvGrpSpPr/>
          <p:nvPr/>
        </p:nvGrpSpPr>
        <p:grpSpPr>
          <a:xfrm>
            <a:off x="6243136" y="700643"/>
            <a:ext cx="2862450" cy="2161280"/>
            <a:chOff x="5795355" y="4169947"/>
            <a:chExt cx="2862450" cy="2161280"/>
          </a:xfrm>
        </p:grpSpPr>
        <p:pic>
          <p:nvPicPr>
            <p:cNvPr id="21" name="Picture 20"/>
            <p:cNvPicPr>
              <a:picLocks noChangeAspect="1"/>
            </p:cNvPicPr>
            <p:nvPr/>
          </p:nvPicPr>
          <p:blipFill rotWithShape="1">
            <a:blip r:embed="rId6"/>
            <a:srcRect l="16630" t="37826" r="78982" b="55514"/>
            <a:stretch/>
          </p:blipFill>
          <p:spPr>
            <a:xfrm>
              <a:off x="6002114" y="4448409"/>
              <a:ext cx="2205066" cy="1882818"/>
            </a:xfrm>
            <a:prstGeom prst="rect">
              <a:avLst/>
            </a:prstGeom>
          </p:spPr>
        </p:pic>
        <p:grpSp>
          <p:nvGrpSpPr>
            <p:cNvPr id="23" name="Group 22"/>
            <p:cNvGrpSpPr/>
            <p:nvPr/>
          </p:nvGrpSpPr>
          <p:grpSpPr>
            <a:xfrm>
              <a:off x="6288235" y="5868122"/>
              <a:ext cx="1632824" cy="457200"/>
              <a:chOff x="5980967" y="4390778"/>
              <a:chExt cx="1632824" cy="369332"/>
            </a:xfrm>
          </p:grpSpPr>
          <p:sp>
            <p:nvSpPr>
              <p:cNvPr id="25" name="TextBox 3"/>
              <p:cNvSpPr txBox="1"/>
              <p:nvPr/>
            </p:nvSpPr>
            <p:spPr>
              <a:xfrm>
                <a:off x="5980967" y="4390778"/>
                <a:ext cx="1632824" cy="369332"/>
              </a:xfrm>
              <a:prstGeom prst="rect">
                <a:avLst/>
              </a:prstGeom>
              <a:solidFill>
                <a:schemeClr val="bg1"/>
              </a:solidFill>
              <a:ln>
                <a:solidFill>
                  <a:schemeClr val="tx1"/>
                </a:solidFill>
              </a:ln>
            </p:spPr>
            <p:txBody>
              <a:bodyPr wrap="square" rtlCol="0">
                <a:spAutoFit/>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smtClean="0">
                    <a:latin typeface="Cambria" panose="02040503050406030204" pitchFamily="18" charset="0"/>
                  </a:rPr>
                  <a:t>500 µm</a:t>
                </a:r>
                <a:endParaRPr lang="en-US" dirty="0">
                  <a:latin typeface="Cambria" panose="02040503050406030204" pitchFamily="18" charset="0"/>
                </a:endParaRPr>
              </a:p>
            </p:txBody>
          </p:sp>
          <p:sp>
            <p:nvSpPr>
              <p:cNvPr id="26" name="Rectangle 25"/>
              <p:cNvSpPr/>
              <p:nvPr/>
            </p:nvSpPr>
            <p:spPr>
              <a:xfrm>
                <a:off x="6144889" y="4624040"/>
                <a:ext cx="1324230" cy="108699"/>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grpSp>
        <p:sp>
          <p:nvSpPr>
            <p:cNvPr id="24" name="TextBox 23"/>
            <p:cNvSpPr txBox="1"/>
            <p:nvPr/>
          </p:nvSpPr>
          <p:spPr>
            <a:xfrm>
              <a:off x="5795355" y="4169947"/>
              <a:ext cx="2862450" cy="307777"/>
            </a:xfrm>
            <a:prstGeom prst="rect">
              <a:avLst/>
            </a:prstGeom>
            <a:noFill/>
          </p:spPr>
          <p:txBody>
            <a:bodyPr wrap="none" rtlCol="0">
              <a:spAutoFit/>
            </a:bodyPr>
            <a:lstStyle/>
            <a:p>
              <a:r>
                <a:rPr lang="en-US" sz="1400" dirty="0" smtClean="0"/>
                <a:t>Image Courtesy of Dow Chemical Co.</a:t>
              </a:r>
              <a:endParaRPr lang="en-US" sz="1400" dirty="0"/>
            </a:p>
          </p:txBody>
        </p:sp>
      </p:grpSp>
      <p:pic>
        <p:nvPicPr>
          <p:cNvPr id="2050" name="Picture 2" descr="Image result for fizzing so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880142" y="1409203"/>
            <a:ext cx="894809" cy="13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797"/>
            <a:ext cx="9144001" cy="1143000"/>
          </a:xfrm>
        </p:spPr>
        <p:txBody>
          <a:bodyPr/>
          <a:lstStyle/>
          <a:p>
            <a:r>
              <a:rPr lang="en-US" sz="2800" dirty="0" smtClean="0"/>
              <a:t>Improve PU Insulation by Nucleating More Bubbles</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956" y="4684359"/>
                <a:ext cx="5957264" cy="4525963"/>
              </a:xfrm>
            </p:spPr>
            <p:txBody>
              <a:bodyPr/>
              <a:lstStyle/>
              <a:p>
                <a:r>
                  <a:rPr lang="en-US" sz="2400" dirty="0" smtClean="0"/>
                  <a:t>Struts scatter infrared radiation</a:t>
                </a:r>
              </a:p>
              <a:p>
                <a:r>
                  <a:rPr lang="en-US" sz="2400" dirty="0" smtClean="0"/>
                  <a:t>More cells </a:t>
                </a:r>
                <a:r>
                  <a:rPr lang="en-US" sz="2400" dirty="0" smtClean="0">
                    <a:sym typeface="Wingdings" panose="05000000000000000000" pitchFamily="2" charset="2"/>
                  </a:rPr>
                  <a:t> more struts</a:t>
                </a:r>
              </a:p>
              <a:p>
                <a:pPr lvl="1"/>
                <a14:m>
                  <m:oMath xmlns:m="http://schemas.openxmlformats.org/officeDocument/2006/math">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𝑘</m:t>
                        </m:r>
                      </m:e>
                      <m:sub>
                        <m:r>
                          <a:rPr lang="en-US" sz="2000" b="0" i="1" smtClean="0">
                            <a:latin typeface="Cambria Math" panose="02040503050406030204" pitchFamily="18" charset="0"/>
                            <a:sym typeface="Wingdings" panose="05000000000000000000" pitchFamily="2" charset="2"/>
                          </a:rPr>
                          <m:t>𝑟𝑎𝑑</m:t>
                        </m:r>
                      </m:sub>
                    </m:sSub>
                    <m:r>
                      <a:rPr lang="en-US" sz="2000" b="0" i="1" smtClean="0">
                        <a:latin typeface="Cambria Math" panose="02040503050406030204" pitchFamily="18" charset="0"/>
                        <a:sym typeface="Wingdings" panose="05000000000000000000" pitchFamily="2" charset="2"/>
                      </a:rPr>
                      <m:t>∝</m:t>
                    </m:r>
                    <m:sSup>
                      <m:sSupPr>
                        <m:ctrlPr>
                          <a:rPr lang="en-US" sz="2000" b="0" i="1" smtClean="0">
                            <a:latin typeface="Cambria Math" panose="02040503050406030204" pitchFamily="18" charset="0"/>
                            <a:sym typeface="Wingdings" panose="05000000000000000000" pitchFamily="2" charset="2"/>
                          </a:rPr>
                        </m:ctrlPr>
                      </m:sSupPr>
                      <m:e>
                        <m:r>
                          <a:rPr lang="en-US" sz="2000" b="0" i="1" smtClean="0">
                            <a:latin typeface="Cambria Math" panose="02040503050406030204" pitchFamily="18" charset="0"/>
                            <a:sym typeface="Wingdings" panose="05000000000000000000" pitchFamily="2" charset="2"/>
                          </a:rPr>
                          <m:t>𝑛</m:t>
                        </m:r>
                      </m:e>
                      <m:sup>
                        <m:r>
                          <a:rPr lang="en-US" sz="2000" b="0" i="1" smtClean="0">
                            <a:latin typeface="Cambria Math" panose="02040503050406030204" pitchFamily="18" charset="0"/>
                            <a:sym typeface="Wingdings" panose="05000000000000000000" pitchFamily="2" charset="2"/>
                          </a:rPr>
                          <m:t>−1/3</m:t>
                        </m:r>
                      </m:sup>
                    </m:sSup>
                  </m:oMath>
                </a14:m>
                <a:endParaRPr lang="en-US" sz="2000" dirty="0" smtClean="0">
                  <a:sym typeface="Wingdings" panose="05000000000000000000" pitchFamily="2" charset="2"/>
                </a:endParaRPr>
              </a:p>
              <a:p>
                <a:r>
                  <a:rPr lang="en-US" sz="2400" dirty="0" smtClean="0">
                    <a:sym typeface="Wingdings" panose="05000000000000000000" pitchFamily="2" charset="2"/>
                  </a:rPr>
                  <a:t>More nucleation  more cells</a:t>
                </a:r>
              </a:p>
              <a:p>
                <a14:m>
                  <m:oMath xmlns:m="http://schemas.openxmlformats.org/officeDocument/2006/math">
                    <m:r>
                      <a:rPr lang="en-US" sz="2400" b="1"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sz="2400" b="1" dirty="0" smtClean="0">
                    <a:sym typeface="Wingdings" panose="05000000000000000000" pitchFamily="2" charset="2"/>
                  </a:rPr>
                  <a:t> More nucleation  better insulation</a:t>
                </a:r>
              </a:p>
              <a:p>
                <a:pPr marL="0" indent="0">
                  <a:buNone/>
                </a:pPr>
                <a:endParaRPr lang="en-US" sz="2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956" y="4684359"/>
                <a:ext cx="5957264" cy="4525963"/>
              </a:xfrm>
              <a:blipFill rotWithShape="0">
                <a:blip r:embed="rId3"/>
                <a:stretch>
                  <a:fillRect l="-1433" t="-942"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3</a:t>
            </a:fld>
            <a:endParaRPr lang="en-US" dirty="0"/>
          </a:p>
        </p:txBody>
      </p:sp>
      <p:grpSp>
        <p:nvGrpSpPr>
          <p:cNvPr id="12" name="Group 11"/>
          <p:cNvGrpSpPr/>
          <p:nvPr/>
        </p:nvGrpSpPr>
        <p:grpSpPr>
          <a:xfrm>
            <a:off x="488126" y="1019091"/>
            <a:ext cx="3479800" cy="1980711"/>
            <a:chOff x="496579" y="4041363"/>
            <a:chExt cx="4892497" cy="2735147"/>
          </a:xfrm>
        </p:grpSpPr>
        <p:grpSp>
          <p:nvGrpSpPr>
            <p:cNvPr id="13" name="Group 12"/>
            <p:cNvGrpSpPr/>
            <p:nvPr/>
          </p:nvGrpSpPr>
          <p:grpSpPr>
            <a:xfrm>
              <a:off x="496579" y="4084685"/>
              <a:ext cx="4892497" cy="2691825"/>
              <a:chOff x="496579" y="4084685"/>
              <a:chExt cx="4892497" cy="2691825"/>
            </a:xfrm>
          </p:grpSpPr>
          <p:pic>
            <p:nvPicPr>
              <p:cNvPr id="15" name="Picture 4" descr="Image result for polyurethane insulation quality chart comparison polystyrene mineral w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79" y="4084685"/>
                <a:ext cx="4792099" cy="26918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47539" y="4448408"/>
                <a:ext cx="2635024" cy="382506"/>
              </a:xfrm>
              <a:prstGeom prst="rect">
                <a:avLst/>
              </a:prstGeom>
              <a:solidFill>
                <a:schemeClr val="bg1"/>
              </a:solidFill>
            </p:spPr>
            <p:txBody>
              <a:bodyPr wrap="none" rtlCol="0">
                <a:spAutoFit/>
              </a:bodyPr>
              <a:lstStyle/>
              <a:p>
                <a:r>
                  <a:rPr lang="en-US" sz="1200" dirty="0" smtClean="0"/>
                  <a:t>Polyurethane Foam 25 mm</a:t>
                </a:r>
                <a:endParaRPr lang="en-US" sz="1200" dirty="0"/>
              </a:p>
            </p:txBody>
          </p:sp>
          <p:sp>
            <p:nvSpPr>
              <p:cNvPr id="17" name="TextBox 16"/>
              <p:cNvSpPr txBox="1"/>
              <p:nvPr/>
            </p:nvSpPr>
            <p:spPr>
              <a:xfrm>
                <a:off x="1747370" y="5061265"/>
                <a:ext cx="1833763" cy="382506"/>
              </a:xfrm>
              <a:prstGeom prst="rect">
                <a:avLst/>
              </a:prstGeom>
              <a:solidFill>
                <a:schemeClr val="bg1"/>
              </a:solidFill>
            </p:spPr>
            <p:txBody>
              <a:bodyPr wrap="none" rtlCol="0">
                <a:spAutoFit/>
              </a:bodyPr>
              <a:lstStyle/>
              <a:p>
                <a:r>
                  <a:rPr lang="en-US" sz="1200" dirty="0" smtClean="0"/>
                  <a:t>Styrofoam 40 mm</a:t>
                </a:r>
                <a:endParaRPr lang="en-US" sz="1200" dirty="0"/>
              </a:p>
            </p:txBody>
          </p:sp>
          <p:sp>
            <p:nvSpPr>
              <p:cNvPr id="18" name="TextBox 17"/>
              <p:cNvSpPr txBox="1"/>
              <p:nvPr/>
            </p:nvSpPr>
            <p:spPr>
              <a:xfrm>
                <a:off x="1873975" y="5644232"/>
                <a:ext cx="2116745" cy="382506"/>
              </a:xfrm>
              <a:prstGeom prst="rect">
                <a:avLst/>
              </a:prstGeom>
              <a:solidFill>
                <a:schemeClr val="bg1"/>
              </a:solidFill>
            </p:spPr>
            <p:txBody>
              <a:bodyPr wrap="none" rtlCol="0">
                <a:spAutoFit/>
              </a:bodyPr>
              <a:lstStyle/>
              <a:p>
                <a:r>
                  <a:rPr lang="en-US" sz="1200" dirty="0" smtClean="0"/>
                  <a:t>Mineral Wool 45 mm</a:t>
                </a:r>
                <a:endParaRPr lang="en-US" sz="1200" dirty="0"/>
              </a:p>
            </p:txBody>
          </p:sp>
          <p:sp>
            <p:nvSpPr>
              <p:cNvPr id="19" name="TextBox 18"/>
              <p:cNvSpPr txBox="1"/>
              <p:nvPr/>
            </p:nvSpPr>
            <p:spPr>
              <a:xfrm>
                <a:off x="4371066" y="6108152"/>
                <a:ext cx="1018010" cy="637509"/>
              </a:xfrm>
              <a:prstGeom prst="rect">
                <a:avLst/>
              </a:prstGeom>
              <a:solidFill>
                <a:schemeClr val="bg1"/>
              </a:solidFill>
            </p:spPr>
            <p:txBody>
              <a:bodyPr wrap="square" rtlCol="0">
                <a:spAutoFit/>
              </a:bodyPr>
              <a:lstStyle/>
              <a:p>
                <a:pPr algn="ctr"/>
                <a:r>
                  <a:rPr lang="en-US" sz="1200" dirty="0" smtClean="0"/>
                  <a:t>Wood 140 mm</a:t>
                </a:r>
                <a:endParaRPr lang="en-US" sz="1200" dirty="0"/>
              </a:p>
            </p:txBody>
          </p:sp>
        </p:grpSp>
        <p:sp>
          <p:nvSpPr>
            <p:cNvPr id="14" name="TextBox 13"/>
            <p:cNvSpPr txBox="1"/>
            <p:nvPr/>
          </p:nvSpPr>
          <p:spPr>
            <a:xfrm>
              <a:off x="2123189" y="4041363"/>
              <a:ext cx="2036928" cy="467506"/>
            </a:xfrm>
            <a:prstGeom prst="rect">
              <a:avLst/>
            </a:prstGeom>
            <a:noFill/>
          </p:spPr>
          <p:txBody>
            <a:bodyPr wrap="none" rtlCol="0">
              <a:spAutoFit/>
            </a:bodyPr>
            <a:lstStyle/>
            <a:p>
              <a:pPr algn="ctr"/>
              <a:r>
                <a:rPr lang="en-US" sz="1600" i="1" dirty="0" smtClean="0"/>
                <a:t>Equal Heat Flux</a:t>
              </a:r>
              <a:endParaRPr lang="en-US" sz="1600" i="1" dirty="0"/>
            </a:p>
          </p:txBody>
        </p:sp>
      </p:grpSp>
      <p:sp>
        <p:nvSpPr>
          <p:cNvPr id="20" name="TextBox 19"/>
          <p:cNvSpPr txBox="1"/>
          <p:nvPr/>
        </p:nvSpPr>
        <p:spPr>
          <a:xfrm>
            <a:off x="1377754" y="2939045"/>
            <a:ext cx="1475657" cy="261610"/>
          </a:xfrm>
          <a:prstGeom prst="rect">
            <a:avLst/>
          </a:prstGeom>
          <a:noFill/>
        </p:spPr>
        <p:txBody>
          <a:bodyPr wrap="square" rtlCol="0">
            <a:spAutoFit/>
          </a:bodyPr>
          <a:lstStyle/>
          <a:p>
            <a:r>
              <a:rPr lang="en-US" sz="1100" dirty="0"/>
              <a:t>www.izolacje-frel.pl</a:t>
            </a:r>
          </a:p>
        </p:txBody>
      </p:sp>
      <p:grpSp>
        <p:nvGrpSpPr>
          <p:cNvPr id="29" name="Group 28"/>
          <p:cNvGrpSpPr/>
          <p:nvPr/>
        </p:nvGrpSpPr>
        <p:grpSpPr>
          <a:xfrm>
            <a:off x="5737402" y="1163629"/>
            <a:ext cx="2276008" cy="1795423"/>
            <a:chOff x="5944361" y="4968934"/>
            <a:chExt cx="2276008" cy="1795423"/>
          </a:xfrm>
        </p:grpSpPr>
        <p:sp>
          <p:nvSpPr>
            <p:cNvPr id="21" name="Oval 20"/>
            <p:cNvSpPr/>
            <p:nvPr/>
          </p:nvSpPr>
          <p:spPr>
            <a:xfrm>
              <a:off x="6323682" y="5255046"/>
              <a:ext cx="1493538" cy="1509311"/>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ie 21"/>
            <p:cNvSpPr/>
            <p:nvPr/>
          </p:nvSpPr>
          <p:spPr>
            <a:xfrm>
              <a:off x="6323403" y="5255046"/>
              <a:ext cx="1502714" cy="1509311"/>
            </a:xfrm>
            <a:prstGeom prst="pie">
              <a:avLst>
                <a:gd name="adj1" fmla="val 43211"/>
                <a:gd name="adj2" fmla="val 5406111"/>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23" name="Pie 22"/>
            <p:cNvSpPr/>
            <p:nvPr/>
          </p:nvSpPr>
          <p:spPr>
            <a:xfrm>
              <a:off x="6323682" y="5250395"/>
              <a:ext cx="1502714" cy="1509311"/>
            </a:xfrm>
            <a:prstGeom prst="pie">
              <a:avLst>
                <a:gd name="adj1" fmla="val 16212397"/>
                <a:gd name="adj2" fmla="val 32252"/>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7122459" y="6145730"/>
              <a:ext cx="566181" cy="338554"/>
            </a:xfrm>
            <a:prstGeom prst="rect">
              <a:avLst/>
            </a:prstGeom>
            <a:noFill/>
          </p:spPr>
          <p:txBody>
            <a:bodyPr wrap="none" rtlCol="0">
              <a:spAutoFit/>
            </a:bodyPr>
            <a:lstStyle/>
            <a:p>
              <a:r>
                <a:rPr lang="en-US" sz="1600" b="1" dirty="0" smtClean="0"/>
                <a:t>Rad.</a:t>
              </a:r>
              <a:endParaRPr lang="en-US" sz="1600" b="1" dirty="0"/>
            </a:p>
          </p:txBody>
        </p:sp>
        <p:sp>
          <p:nvSpPr>
            <p:cNvPr id="25" name="TextBox 24"/>
            <p:cNvSpPr txBox="1"/>
            <p:nvPr/>
          </p:nvSpPr>
          <p:spPr>
            <a:xfrm>
              <a:off x="7054485" y="5452591"/>
              <a:ext cx="719975" cy="584775"/>
            </a:xfrm>
            <a:prstGeom prst="rect">
              <a:avLst/>
            </a:prstGeom>
            <a:noFill/>
          </p:spPr>
          <p:txBody>
            <a:bodyPr wrap="square" rtlCol="0">
              <a:spAutoFit/>
            </a:bodyPr>
            <a:lstStyle/>
            <a:p>
              <a:pPr algn="ctr"/>
              <a:r>
                <a:rPr lang="en-US" sz="1600" b="1" dirty="0" smtClean="0">
                  <a:solidFill>
                    <a:schemeClr val="bg1"/>
                  </a:solidFill>
                </a:rPr>
                <a:t>Solid cond.</a:t>
              </a:r>
              <a:endParaRPr lang="en-US" sz="1600" b="1" dirty="0">
                <a:solidFill>
                  <a:schemeClr val="bg1"/>
                </a:solidFill>
              </a:endParaRPr>
            </a:p>
          </p:txBody>
        </p:sp>
        <p:sp>
          <p:nvSpPr>
            <p:cNvPr id="26" name="TextBox 25"/>
            <p:cNvSpPr txBox="1"/>
            <p:nvPr/>
          </p:nvSpPr>
          <p:spPr>
            <a:xfrm>
              <a:off x="6409624" y="5713373"/>
              <a:ext cx="719975" cy="584775"/>
            </a:xfrm>
            <a:prstGeom prst="rect">
              <a:avLst/>
            </a:prstGeom>
            <a:noFill/>
          </p:spPr>
          <p:txBody>
            <a:bodyPr wrap="square" rtlCol="0">
              <a:spAutoFit/>
            </a:bodyPr>
            <a:lstStyle/>
            <a:p>
              <a:pPr algn="ctr"/>
              <a:r>
                <a:rPr lang="en-US" sz="1600" b="1" dirty="0" smtClean="0">
                  <a:solidFill>
                    <a:schemeClr val="bg1"/>
                  </a:solidFill>
                </a:rPr>
                <a:t>Gas cond.</a:t>
              </a:r>
              <a:endParaRPr lang="en-US" sz="1600" b="1" dirty="0">
                <a:solidFill>
                  <a:schemeClr val="bg1"/>
                </a:solidFill>
              </a:endParaRPr>
            </a:p>
          </p:txBody>
        </p:sp>
        <p:sp>
          <p:nvSpPr>
            <p:cNvPr id="27" name="TextBox 26"/>
            <p:cNvSpPr txBox="1"/>
            <p:nvPr/>
          </p:nvSpPr>
          <p:spPr>
            <a:xfrm>
              <a:off x="5944361" y="4968934"/>
              <a:ext cx="2276008" cy="369332"/>
            </a:xfrm>
            <a:prstGeom prst="rect">
              <a:avLst/>
            </a:prstGeom>
            <a:noFill/>
          </p:spPr>
          <p:txBody>
            <a:bodyPr wrap="none" rtlCol="0">
              <a:spAutoFit/>
            </a:bodyPr>
            <a:lstStyle/>
            <a:p>
              <a:r>
                <a:rPr lang="en-US" b="1" dirty="0" smtClean="0"/>
                <a:t>Heat Transfer in Foam</a:t>
              </a:r>
              <a:endParaRPr lang="en-US" b="1" dirty="0"/>
            </a:p>
          </p:txBody>
        </p:sp>
      </p:grpSp>
      <p:grpSp>
        <p:nvGrpSpPr>
          <p:cNvPr id="42" name="Group 41"/>
          <p:cNvGrpSpPr/>
          <p:nvPr/>
        </p:nvGrpSpPr>
        <p:grpSpPr>
          <a:xfrm>
            <a:off x="5622066" y="4701210"/>
            <a:ext cx="2673874" cy="1813660"/>
            <a:chOff x="8148355" y="5122059"/>
            <a:chExt cx="2673874" cy="1813660"/>
          </a:xfrm>
        </p:grpSpPr>
        <p:pic>
          <p:nvPicPr>
            <p:cNvPr id="43" name="Picture 42"/>
            <p:cNvPicPr>
              <a:picLocks noChangeAspect="1"/>
            </p:cNvPicPr>
            <p:nvPr/>
          </p:nvPicPr>
          <p:blipFill rotWithShape="1">
            <a:blip r:embed="rId5"/>
            <a:srcRect l="22500" t="23579" r="35944" b="23672"/>
            <a:stretch/>
          </p:blipFill>
          <p:spPr>
            <a:xfrm>
              <a:off x="8387079" y="5122059"/>
              <a:ext cx="2169585" cy="1549085"/>
            </a:xfrm>
            <a:prstGeom prst="rect">
              <a:avLst/>
            </a:prstGeom>
          </p:spPr>
        </p:pic>
        <p:sp>
          <p:nvSpPr>
            <p:cNvPr id="44" name="TextBox 43"/>
            <p:cNvSpPr txBox="1"/>
            <p:nvPr/>
          </p:nvSpPr>
          <p:spPr>
            <a:xfrm>
              <a:off x="8148355" y="6658720"/>
              <a:ext cx="2673874" cy="276999"/>
            </a:xfrm>
            <a:prstGeom prst="rect">
              <a:avLst/>
            </a:prstGeom>
            <a:noFill/>
          </p:spPr>
          <p:txBody>
            <a:bodyPr wrap="none" rtlCol="0">
              <a:spAutoFit/>
            </a:bodyPr>
            <a:lstStyle/>
            <a:p>
              <a:r>
                <a:rPr lang="en-US" sz="1200" dirty="0" smtClean="0"/>
                <a:t>Cao, X. </a:t>
              </a:r>
              <a:r>
                <a:rPr lang="en-US" sz="1200" i="1" dirty="0" smtClean="0"/>
                <a:t>et al.</a:t>
              </a:r>
              <a:r>
                <a:rPr lang="en-US" sz="1200" dirty="0" smtClean="0"/>
                <a:t> 2005, </a:t>
              </a:r>
              <a:r>
                <a:rPr lang="en-US" sz="1200" i="1" dirty="0" smtClean="0"/>
                <a:t>Polymer </a:t>
              </a:r>
              <a:r>
                <a:rPr lang="en-US" sz="1200" b="1" dirty="0" smtClean="0"/>
                <a:t>46</a:t>
              </a:r>
              <a:r>
                <a:rPr lang="en-US" sz="1200" dirty="0" smtClean="0"/>
                <a:t>, 775-783</a:t>
              </a:r>
              <a:endParaRPr lang="en-US" sz="1200" dirty="0"/>
            </a:p>
          </p:txBody>
        </p:sp>
        <p:sp>
          <p:nvSpPr>
            <p:cNvPr id="45" name="Rectangle 44"/>
            <p:cNvSpPr/>
            <p:nvPr/>
          </p:nvSpPr>
          <p:spPr>
            <a:xfrm>
              <a:off x="8885935" y="6347514"/>
              <a:ext cx="475622" cy="525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8787336" y="6369788"/>
              <a:ext cx="663964" cy="276999"/>
            </a:xfrm>
            <a:prstGeom prst="rect">
              <a:avLst/>
            </a:prstGeom>
            <a:noFill/>
          </p:spPr>
          <p:txBody>
            <a:bodyPr wrap="none" rtlCol="0">
              <a:spAutoFit/>
            </a:bodyPr>
            <a:lstStyle/>
            <a:p>
              <a:r>
                <a:rPr lang="en-US" sz="1200" dirty="0" smtClean="0">
                  <a:solidFill>
                    <a:schemeClr val="bg1"/>
                  </a:solidFill>
                </a:rPr>
                <a:t>500 </a:t>
              </a:r>
              <a:r>
                <a:rPr lang="el-GR" sz="1200" dirty="0" smtClean="0">
                  <a:solidFill>
                    <a:schemeClr val="bg1"/>
                  </a:solidFill>
                </a:rPr>
                <a:t>μ</a:t>
              </a:r>
              <a:r>
                <a:rPr lang="en-US" sz="1200" dirty="0" smtClean="0">
                  <a:solidFill>
                    <a:schemeClr val="bg1"/>
                  </a:solidFill>
                </a:rPr>
                <a:t>m</a:t>
              </a:r>
              <a:endParaRPr lang="en-US" sz="1200" dirty="0">
                <a:solidFill>
                  <a:schemeClr val="bg1"/>
                </a:solidFill>
              </a:endParaRPr>
            </a:p>
          </p:txBody>
        </p:sp>
      </p:grpSp>
      <p:cxnSp>
        <p:nvCxnSpPr>
          <p:cNvPr id="9" name="Straight Arrow Connector 8"/>
          <p:cNvCxnSpPr/>
          <p:nvPr/>
        </p:nvCxnSpPr>
        <p:spPr>
          <a:xfrm>
            <a:off x="6122112" y="4684359"/>
            <a:ext cx="213292" cy="203106"/>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6302444" y="4894537"/>
            <a:ext cx="148198" cy="115282"/>
          </a:xfrm>
          <a:prstGeom prst="line">
            <a:avLst/>
          </a:prstGeom>
          <a:ln w="57150">
            <a:solidFill>
              <a:schemeClr val="bg1"/>
            </a:solidFill>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5706785" y="4379747"/>
            <a:ext cx="659155" cy="369332"/>
          </a:xfrm>
          <a:prstGeom prst="rect">
            <a:avLst/>
          </a:prstGeom>
          <a:noFill/>
          <a:ln>
            <a:noFill/>
          </a:ln>
        </p:spPr>
        <p:txBody>
          <a:bodyPr wrap="none" rtlCol="0">
            <a:spAutoFit/>
          </a:bodyPr>
          <a:lstStyle/>
          <a:p>
            <a:r>
              <a:rPr lang="en-US" i="1" dirty="0" smtClean="0"/>
              <a:t>Strut</a:t>
            </a:r>
            <a:endParaRPr lang="en-US" i="1" dirty="0"/>
          </a:p>
        </p:txBody>
      </p:sp>
      <p:sp>
        <p:nvSpPr>
          <p:cNvPr id="5" name="TextBox 4"/>
          <p:cNvSpPr txBox="1"/>
          <p:nvPr/>
        </p:nvSpPr>
        <p:spPr>
          <a:xfrm>
            <a:off x="49759" y="3200655"/>
            <a:ext cx="463774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Polyurethane (PU) foam is best insulation of mass-produced materials</a:t>
            </a:r>
          </a:p>
        </p:txBody>
      </p:sp>
      <p:sp>
        <p:nvSpPr>
          <p:cNvPr id="32" name="TextBox 31"/>
          <p:cNvSpPr txBox="1"/>
          <p:nvPr/>
        </p:nvSpPr>
        <p:spPr>
          <a:xfrm>
            <a:off x="4896168" y="3137328"/>
            <a:ext cx="3957136" cy="707886"/>
          </a:xfrm>
          <a:prstGeom prst="rect">
            <a:avLst/>
          </a:prstGeom>
          <a:noFill/>
        </p:spPr>
        <p:txBody>
          <a:bodyPr wrap="square" rtlCol="0">
            <a:spAutoFit/>
          </a:bodyPr>
          <a:lstStyle/>
          <a:p>
            <a:pPr algn="ctr"/>
            <a:r>
              <a:rPr lang="en-US" sz="2000" dirty="0" smtClean="0"/>
              <a:t>20-30% of heat transfer through PU is from radiation (IR)</a:t>
            </a:r>
            <a:endParaRPr lang="en-US" sz="2000" dirty="0"/>
          </a:p>
        </p:txBody>
      </p:sp>
      <p:sp>
        <p:nvSpPr>
          <p:cNvPr id="34" name="Pie 33"/>
          <p:cNvSpPr/>
          <p:nvPr/>
        </p:nvSpPr>
        <p:spPr>
          <a:xfrm>
            <a:off x="6119017" y="1418313"/>
            <a:ext cx="1511438" cy="1590277"/>
          </a:xfrm>
          <a:prstGeom prst="pie">
            <a:avLst>
              <a:gd name="adj1" fmla="val 2906737"/>
              <a:gd name="adj2" fmla="val 5406111"/>
            </a:avLst>
          </a:prstGeom>
          <a:solidFill>
            <a:srgbClr val="F9F9F9"/>
          </a:solidFill>
          <a:ln>
            <a:solidFill>
              <a:srgbClr val="F9F9F9"/>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6" name="TextBox 5"/>
          <p:cNvSpPr txBox="1"/>
          <p:nvPr/>
        </p:nvSpPr>
        <p:spPr>
          <a:xfrm rot="3629842">
            <a:off x="6652661" y="2639261"/>
            <a:ext cx="992579" cy="369332"/>
          </a:xfrm>
          <a:prstGeom prst="rect">
            <a:avLst/>
          </a:prstGeom>
          <a:noFill/>
        </p:spPr>
        <p:txBody>
          <a:bodyPr wrap="none" rtlCol="0">
            <a:spAutoFit/>
          </a:bodyPr>
          <a:lstStyle/>
          <a:p>
            <a:r>
              <a:rPr lang="en-US" b="1" dirty="0" smtClean="0"/>
              <a:t>10x cells</a:t>
            </a:r>
            <a:endParaRPr lang="en-US" b="1" dirty="0"/>
          </a:p>
        </p:txBody>
      </p:sp>
    </p:spTree>
    <p:extLst>
      <p:ext uri="{BB962C8B-B14F-4D97-AF65-F5344CB8AC3E}">
        <p14:creationId xmlns:p14="http://schemas.microsoft.com/office/powerpoint/2010/main" val="36636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4"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 y="1149368"/>
            <a:ext cx="5783230" cy="5005303"/>
          </a:xfrm>
          <a:prstGeom prst="roundRect">
            <a:avLst>
              <a:gd name="adj" fmla="val 15436"/>
            </a:avLst>
          </a:prstGeom>
          <a:noFill/>
          <a:ln w="28575">
            <a:solidFill>
              <a:srgbClr val="C89F7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67C41"/>
              </a:solidFill>
            </a:endParaRPr>
          </a:p>
        </p:txBody>
      </p:sp>
      <p:sp>
        <p:nvSpPr>
          <p:cNvPr id="54" name="TextBox 53"/>
          <p:cNvSpPr txBox="1"/>
          <p:nvPr/>
        </p:nvSpPr>
        <p:spPr>
          <a:xfrm>
            <a:off x="833609" y="1175181"/>
            <a:ext cx="4245521" cy="461665"/>
          </a:xfrm>
          <a:prstGeom prst="rect">
            <a:avLst/>
          </a:prstGeom>
          <a:noFill/>
        </p:spPr>
        <p:txBody>
          <a:bodyPr wrap="none" rtlCol="0">
            <a:spAutoFit/>
          </a:bodyPr>
          <a:lstStyle/>
          <a:p>
            <a:pPr algn="ctr"/>
            <a:r>
              <a:rPr lang="en-US" sz="2400" b="1" dirty="0" smtClean="0">
                <a:solidFill>
                  <a:srgbClr val="C89F75"/>
                </a:solidFill>
              </a:rPr>
              <a:t>Polyurethane Foaming Reaction</a:t>
            </a:r>
            <a:endParaRPr lang="en-US" sz="2400" b="1" dirty="0">
              <a:solidFill>
                <a:srgbClr val="C89F75"/>
              </a:solidFill>
            </a:endParaRPr>
          </a:p>
        </p:txBody>
      </p:sp>
      <p:grpSp>
        <p:nvGrpSpPr>
          <p:cNvPr id="56" name="Group 55"/>
          <p:cNvGrpSpPr/>
          <p:nvPr/>
        </p:nvGrpSpPr>
        <p:grpSpPr>
          <a:xfrm>
            <a:off x="4149834" y="2384138"/>
            <a:ext cx="1340693" cy="551469"/>
            <a:chOff x="4271884" y="2401677"/>
            <a:chExt cx="1218643" cy="533930"/>
          </a:xfrm>
        </p:grpSpPr>
        <p:grpSp>
          <p:nvGrpSpPr>
            <p:cNvPr id="21" name="Group 20"/>
            <p:cNvGrpSpPr/>
            <p:nvPr/>
          </p:nvGrpSpPr>
          <p:grpSpPr>
            <a:xfrm>
              <a:off x="4384713" y="2401677"/>
              <a:ext cx="1105814" cy="418642"/>
              <a:chOff x="4384713" y="2401677"/>
              <a:chExt cx="1105814" cy="418642"/>
            </a:xfrm>
          </p:grpSpPr>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l="31545" t="67238" r="51932" b="13542"/>
              <a:stretch/>
            </p:blipFill>
            <p:spPr>
              <a:xfrm>
                <a:off x="4384713" y="2401677"/>
                <a:ext cx="1105814" cy="418642"/>
              </a:xfrm>
              <a:prstGeom prst="rect">
                <a:avLst/>
              </a:prstGeom>
            </p:spPr>
          </p:pic>
          <p:sp>
            <p:nvSpPr>
              <p:cNvPr id="36" name="Rectangle 35"/>
              <p:cNvSpPr/>
              <p:nvPr/>
            </p:nvSpPr>
            <p:spPr>
              <a:xfrm>
                <a:off x="4681070" y="2401677"/>
                <a:ext cx="513099" cy="774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TextBox 54"/>
            <p:cNvSpPr txBox="1"/>
            <p:nvPr/>
          </p:nvSpPr>
          <p:spPr>
            <a:xfrm>
              <a:off x="4271884" y="2627830"/>
              <a:ext cx="541751" cy="307777"/>
            </a:xfrm>
            <a:prstGeom prst="rect">
              <a:avLst/>
            </a:prstGeom>
            <a:noFill/>
          </p:spPr>
          <p:txBody>
            <a:bodyPr wrap="none" rtlCol="0">
              <a:spAutoFit/>
            </a:bodyPr>
            <a:lstStyle/>
            <a:p>
              <a:r>
                <a:rPr lang="en-US" sz="1400" b="1" dirty="0" smtClean="0"/>
                <a:t>Urea</a:t>
              </a:r>
              <a:endParaRPr lang="en-US" sz="1400" b="1" dirty="0"/>
            </a:p>
          </p:txBody>
        </p:sp>
      </p:grpSp>
      <p:sp>
        <p:nvSpPr>
          <p:cNvPr id="46" name="Rectangle 45"/>
          <p:cNvSpPr/>
          <p:nvPr/>
        </p:nvSpPr>
        <p:spPr>
          <a:xfrm>
            <a:off x="3371397" y="2915012"/>
            <a:ext cx="1024568" cy="15179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9564" y="48588"/>
            <a:ext cx="8117236" cy="1143000"/>
          </a:xfrm>
        </p:spPr>
        <p:txBody>
          <a:bodyPr/>
          <a:lstStyle/>
          <a:p>
            <a:r>
              <a:rPr lang="en-US" sz="3200" dirty="0" smtClean="0"/>
              <a:t>Yet Little is Known about the First 80 </a:t>
            </a:r>
            <a:r>
              <a:rPr lang="en-US" sz="3200" dirty="0" err="1" smtClean="0"/>
              <a:t>ms</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4</a:t>
            </a:fld>
            <a:endParaRPr lang="en-US" dirty="0"/>
          </a:p>
        </p:txBody>
      </p:sp>
      <p:pic>
        <p:nvPicPr>
          <p:cNvPr id="10" name="n0Z9Aqo">
            <a:hlinkClick r:id="" action="ppaction://media"/>
          </p:cNvPr>
          <p:cNvPicPr>
            <a:picLocks noChangeAspect="1"/>
          </p:cNvPicPr>
          <p:nvPr>
            <a:videoFile r:link="rId1"/>
            <p:extLst>
              <p:ext uri="{DAA4B4D4-6D71-4841-9C94-3DE7FCFB9230}">
                <p14:media xmlns:p14="http://schemas.microsoft.com/office/powerpoint/2010/main" r:embed="rId2">
                  <p14:trim st="5342" end="318"/>
                </p14:media>
              </p:ext>
            </p:extLst>
          </p:nvPr>
        </p:nvPicPr>
        <p:blipFill rotWithShape="1">
          <a:blip r:embed="rId6"/>
          <a:srcRect l="32039" t="26000" r="32041" b="1557"/>
          <a:stretch/>
        </p:blipFill>
        <p:spPr>
          <a:xfrm>
            <a:off x="4392660" y="2918918"/>
            <a:ext cx="1097280" cy="1517904"/>
          </a:xfrm>
          <a:prstGeom prst="rect">
            <a:avLst/>
          </a:prstGeom>
        </p:spPr>
      </p:pic>
      <p:pic>
        <p:nvPicPr>
          <p:cNvPr id="11" name="Content Placeholder 4"/>
          <p:cNvPicPr>
            <a:picLocks noGrp="1" noChangeAspect="1"/>
          </p:cNvPicPr>
          <p:nvPr>
            <p:ph idx="1"/>
          </p:nvPr>
        </p:nvPicPr>
        <p:blipFill rotWithShape="1">
          <a:blip r:embed="rId7"/>
          <a:srcRect l="53256" t="29152" r="35379" b="20522"/>
          <a:stretch/>
        </p:blipFill>
        <p:spPr>
          <a:xfrm>
            <a:off x="5914612" y="1073707"/>
            <a:ext cx="2176041" cy="5420298"/>
          </a:xfrm>
          <a:prstGeom prst="rect">
            <a:avLst/>
          </a:prstGeom>
        </p:spPr>
      </p:pic>
      <p:grpSp>
        <p:nvGrpSpPr>
          <p:cNvPr id="17" name="Group 16"/>
          <p:cNvGrpSpPr/>
          <p:nvPr/>
        </p:nvGrpSpPr>
        <p:grpSpPr>
          <a:xfrm>
            <a:off x="1450914" y="3913192"/>
            <a:ext cx="1851076" cy="1082715"/>
            <a:chOff x="1839575" y="4287724"/>
            <a:chExt cx="1851076" cy="1082715"/>
          </a:xfrm>
        </p:grpSpPr>
        <p:sp>
          <p:nvSpPr>
            <p:cNvPr id="5" name="Bent Arrow 4"/>
            <p:cNvSpPr/>
            <p:nvPr/>
          </p:nvSpPr>
          <p:spPr>
            <a:xfrm>
              <a:off x="2203373" y="4287724"/>
              <a:ext cx="1487278" cy="661012"/>
            </a:xfrm>
            <a:prstGeom prst="bentArrow">
              <a:avLst>
                <a:gd name="adj1" fmla="val 25000"/>
                <a:gd name="adj2" fmla="val 25000"/>
                <a:gd name="adj3" fmla="val 45000"/>
                <a:gd name="adj4" fmla="val 28750"/>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839575" y="5001107"/>
              <a:ext cx="881591" cy="369332"/>
            </a:xfrm>
            <a:prstGeom prst="rect">
              <a:avLst/>
            </a:prstGeom>
            <a:noFill/>
          </p:spPr>
          <p:txBody>
            <a:bodyPr wrap="square" rtlCol="0">
              <a:spAutoFit/>
            </a:bodyPr>
            <a:lstStyle/>
            <a:p>
              <a:pPr algn="ctr"/>
              <a:r>
                <a:rPr lang="en-US" b="1" dirty="0" smtClean="0">
                  <a:ln w="3175">
                    <a:solidFill>
                      <a:sysClr val="windowText" lastClr="000000"/>
                    </a:solidFill>
                  </a:ln>
                  <a:solidFill>
                    <a:srgbClr val="7F7F7F"/>
                  </a:solidFill>
                </a:rPr>
                <a:t>Polyol</a:t>
              </a:r>
              <a:endParaRPr lang="en-US" b="1" dirty="0">
                <a:ln w="3175">
                  <a:solidFill>
                    <a:sysClr val="windowText" lastClr="000000"/>
                  </a:solidFill>
                </a:ln>
                <a:solidFill>
                  <a:srgbClr val="7F7F7F"/>
                </a:solidFill>
              </a:endParaRPr>
            </a:p>
          </p:txBody>
        </p:sp>
      </p:grpSp>
      <p:sp>
        <p:nvSpPr>
          <p:cNvPr id="6" name="Bent Arrow 5"/>
          <p:cNvSpPr/>
          <p:nvPr/>
        </p:nvSpPr>
        <p:spPr>
          <a:xfrm flipV="1">
            <a:off x="1814712" y="2827637"/>
            <a:ext cx="1487278" cy="661012"/>
          </a:xfrm>
          <a:prstGeom prst="bentArrow">
            <a:avLst>
              <a:gd name="adj1" fmla="val 25000"/>
              <a:gd name="adj2" fmla="val 25000"/>
              <a:gd name="adj3" fmla="val 45000"/>
              <a:gd name="adj4" fmla="val 28750"/>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569564" y="3506102"/>
            <a:ext cx="1256165" cy="369332"/>
          </a:xfrm>
          <a:prstGeom prst="rect">
            <a:avLst/>
          </a:prstGeom>
          <a:noFill/>
        </p:spPr>
        <p:txBody>
          <a:bodyPr wrap="square" rtlCol="0">
            <a:spAutoFit/>
          </a:bodyPr>
          <a:lstStyle/>
          <a:p>
            <a:pPr algn="ctr"/>
            <a:r>
              <a:rPr lang="en-US" b="1" dirty="0" smtClean="0">
                <a:ln w="3175">
                  <a:solidFill>
                    <a:sysClr val="windowText" lastClr="000000"/>
                  </a:solidFill>
                </a:ln>
                <a:solidFill>
                  <a:srgbClr val="D64C00"/>
                </a:solidFill>
              </a:rPr>
              <a:t>Isocyanate</a:t>
            </a:r>
            <a:endParaRPr lang="en-US" b="1" dirty="0">
              <a:ln w="3175">
                <a:solidFill>
                  <a:sysClr val="windowText" lastClr="000000"/>
                </a:solidFill>
              </a:ln>
              <a:solidFill>
                <a:srgbClr val="D64C00"/>
              </a:solidFill>
            </a:endParaRPr>
          </a:p>
        </p:txBody>
      </p:sp>
      <p:sp>
        <p:nvSpPr>
          <p:cNvPr id="8" name="Right Arrow 7"/>
          <p:cNvSpPr/>
          <p:nvPr/>
        </p:nvSpPr>
        <p:spPr>
          <a:xfrm>
            <a:off x="1825729" y="3510683"/>
            <a:ext cx="1487278" cy="366388"/>
          </a:xfrm>
          <a:prstGeom prst="rightArrow">
            <a:avLst>
              <a:gd name="adj1" fmla="val 50000"/>
              <a:gd name="adj2" fmla="val 83033"/>
            </a:avLst>
          </a:prstGeom>
          <a:solidFill>
            <a:srgbClr val="D64C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03124" y="778567"/>
            <a:ext cx="1256165" cy="369332"/>
          </a:xfrm>
          <a:prstGeom prst="rect">
            <a:avLst/>
          </a:prstGeom>
          <a:noFill/>
        </p:spPr>
        <p:txBody>
          <a:bodyPr wrap="square" rtlCol="0">
            <a:spAutoFit/>
          </a:bodyPr>
          <a:lstStyle/>
          <a:p>
            <a:pPr algn="ctr"/>
            <a:r>
              <a:rPr lang="en-US" b="1" dirty="0" smtClean="0">
                <a:ln w="3175">
                  <a:solidFill>
                    <a:sysClr val="windowText" lastClr="000000"/>
                  </a:solidFill>
                </a:ln>
                <a:solidFill>
                  <a:srgbClr val="D64C00"/>
                </a:solidFill>
              </a:rPr>
              <a:t>Isocyanate</a:t>
            </a:r>
            <a:endParaRPr lang="en-US" b="1" dirty="0">
              <a:ln w="3175">
                <a:solidFill>
                  <a:sysClr val="windowText" lastClr="000000"/>
                </a:solidFill>
              </a:ln>
              <a:solidFill>
                <a:srgbClr val="D64C00"/>
              </a:solidFill>
            </a:endParaRPr>
          </a:p>
        </p:txBody>
      </p:sp>
      <p:sp>
        <p:nvSpPr>
          <p:cNvPr id="16" name="TextBox 15"/>
          <p:cNvSpPr txBox="1"/>
          <p:nvPr/>
        </p:nvSpPr>
        <p:spPr>
          <a:xfrm>
            <a:off x="6024660" y="780036"/>
            <a:ext cx="881591" cy="369332"/>
          </a:xfrm>
          <a:prstGeom prst="rect">
            <a:avLst/>
          </a:prstGeom>
          <a:noFill/>
        </p:spPr>
        <p:txBody>
          <a:bodyPr wrap="square" rtlCol="0">
            <a:spAutoFit/>
          </a:bodyPr>
          <a:lstStyle/>
          <a:p>
            <a:pPr algn="ctr"/>
            <a:r>
              <a:rPr lang="en-US" b="1" dirty="0" smtClean="0">
                <a:ln w="3175">
                  <a:solidFill>
                    <a:sysClr val="windowText" lastClr="000000"/>
                  </a:solidFill>
                </a:ln>
                <a:solidFill>
                  <a:srgbClr val="7F7F7F"/>
                </a:solidFill>
              </a:rPr>
              <a:t>Polyol</a:t>
            </a:r>
            <a:endParaRPr lang="en-US" b="1" dirty="0">
              <a:ln w="3175">
                <a:solidFill>
                  <a:sysClr val="windowText" lastClr="000000"/>
                </a:solidFill>
              </a:ln>
              <a:solidFill>
                <a:srgbClr val="7F7F7F"/>
              </a:solidFill>
            </a:endParaRPr>
          </a:p>
        </p:txBody>
      </p:sp>
      <p:cxnSp>
        <p:nvCxnSpPr>
          <p:cNvPr id="18" name="Straight Arrow Connector 17"/>
          <p:cNvCxnSpPr/>
          <p:nvPr/>
        </p:nvCxnSpPr>
        <p:spPr>
          <a:xfrm flipH="1">
            <a:off x="6335328" y="1083332"/>
            <a:ext cx="110169" cy="210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317869" y="1068887"/>
            <a:ext cx="181614" cy="258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489695" y="1653393"/>
            <a:ext cx="251978" cy="138551"/>
          </a:xfrm>
          <a:prstGeom prst="rect">
            <a:avLst/>
          </a:prstGeom>
          <a:gradFill>
            <a:gsLst>
              <a:gs pos="0">
                <a:srgbClr val="C0C0C0"/>
              </a:gs>
              <a:gs pos="50000">
                <a:srgbClr val="CBCBCB"/>
              </a:gs>
              <a:gs pos="100000">
                <a:srgbClr val="ACACAC"/>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051514" y="1691932"/>
            <a:ext cx="398463" cy="12382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194892" y="3713447"/>
            <a:ext cx="251978" cy="138551"/>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014872" y="3693282"/>
            <a:ext cx="398463" cy="123825"/>
          </a:xfrm>
          <a:prstGeom prst="rect">
            <a:avLst/>
          </a:prstGeom>
          <a:solidFill>
            <a:srgbClr val="F6F6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915252" y="5632719"/>
            <a:ext cx="398463" cy="12382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524545" y="5613260"/>
            <a:ext cx="251978" cy="138551"/>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950806" y="6441351"/>
            <a:ext cx="2114629" cy="461665"/>
          </a:xfrm>
          <a:prstGeom prst="rect">
            <a:avLst/>
          </a:prstGeom>
          <a:noFill/>
        </p:spPr>
        <p:txBody>
          <a:bodyPr wrap="square" rtlCol="0">
            <a:spAutoFit/>
          </a:bodyPr>
          <a:lstStyle/>
          <a:p>
            <a:pPr algn="ctr"/>
            <a:r>
              <a:rPr lang="en-US" sz="1200" dirty="0" smtClean="0"/>
              <a:t>Adapted from </a:t>
            </a:r>
            <a:r>
              <a:rPr lang="en-US" sz="1200" dirty="0" err="1" smtClean="0"/>
              <a:t>Machuga</a:t>
            </a:r>
            <a:r>
              <a:rPr lang="en-US" sz="1200" dirty="0" smtClean="0"/>
              <a:t> </a:t>
            </a:r>
            <a:r>
              <a:rPr lang="en-US" sz="1200" i="1" dirty="0" smtClean="0"/>
              <a:t>et al.</a:t>
            </a:r>
            <a:r>
              <a:rPr lang="en-US" sz="1200" dirty="0" smtClean="0"/>
              <a:t> 1988 </a:t>
            </a:r>
            <a:r>
              <a:rPr lang="en-US" sz="1200" i="1" dirty="0" err="1" smtClean="0"/>
              <a:t>AIChE</a:t>
            </a:r>
            <a:r>
              <a:rPr lang="en-US" sz="1200" i="1" dirty="0" smtClean="0"/>
              <a:t> J.</a:t>
            </a:r>
            <a:r>
              <a:rPr lang="en-US" sz="1200" dirty="0" smtClean="0"/>
              <a:t>, 1057-64</a:t>
            </a:r>
            <a:endParaRPr lang="en-US" sz="1200" dirty="0"/>
          </a:p>
        </p:txBody>
      </p:sp>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r="70479" b="35525"/>
          <a:stretch/>
        </p:blipFill>
        <p:spPr>
          <a:xfrm>
            <a:off x="1006736" y="4961128"/>
            <a:ext cx="1615952" cy="1148624"/>
          </a:xfrm>
          <a:prstGeom prst="rect">
            <a:avLst/>
          </a:prstGeom>
        </p:spPr>
      </p:pic>
      <p:grpSp>
        <p:nvGrpSpPr>
          <p:cNvPr id="7" name="Group 6"/>
          <p:cNvGrpSpPr/>
          <p:nvPr/>
        </p:nvGrpSpPr>
        <p:grpSpPr>
          <a:xfrm>
            <a:off x="192528" y="2409232"/>
            <a:ext cx="1258386" cy="1126852"/>
            <a:chOff x="192528" y="2409232"/>
            <a:chExt cx="1258386" cy="1126852"/>
          </a:xfrm>
        </p:grpSpPr>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29659" r="46801" b="32575"/>
            <a:stretch/>
          </p:blipFill>
          <p:spPr>
            <a:xfrm>
              <a:off x="192528" y="2409232"/>
              <a:ext cx="1208786" cy="1126852"/>
            </a:xfrm>
            <a:prstGeom prst="rect">
              <a:avLst/>
            </a:prstGeom>
          </p:spPr>
        </p:pic>
        <p:sp>
          <p:nvSpPr>
            <p:cNvPr id="3" name="Rectangle 2"/>
            <p:cNvSpPr/>
            <p:nvPr/>
          </p:nvSpPr>
          <p:spPr>
            <a:xfrm>
              <a:off x="1167947" y="2650067"/>
              <a:ext cx="282967" cy="1111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35950" y="3152709"/>
              <a:ext cx="513099" cy="383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5974938" y="2352861"/>
            <a:ext cx="445956" cy="369332"/>
          </a:xfrm>
          <a:prstGeom prst="rect">
            <a:avLst/>
          </a:prstGeom>
          <a:noFill/>
        </p:spPr>
        <p:txBody>
          <a:bodyPr wrap="none" rtlCol="0">
            <a:spAutoFit/>
          </a:bodyPr>
          <a:lstStyle/>
          <a:p>
            <a:r>
              <a:rPr lang="en-US" b="1" dirty="0" smtClean="0"/>
              <a:t>0 s</a:t>
            </a:r>
            <a:endParaRPr lang="en-US" b="1" i="1" dirty="0"/>
          </a:p>
        </p:txBody>
      </p:sp>
      <p:sp>
        <p:nvSpPr>
          <p:cNvPr id="34" name="TextBox 33"/>
          <p:cNvSpPr txBox="1"/>
          <p:nvPr/>
        </p:nvSpPr>
        <p:spPr>
          <a:xfrm>
            <a:off x="5915252" y="4276682"/>
            <a:ext cx="623889" cy="369332"/>
          </a:xfrm>
          <a:prstGeom prst="rect">
            <a:avLst/>
          </a:prstGeom>
          <a:noFill/>
        </p:spPr>
        <p:txBody>
          <a:bodyPr wrap="none" rtlCol="0">
            <a:spAutoFit/>
          </a:bodyPr>
          <a:lstStyle/>
          <a:p>
            <a:r>
              <a:rPr lang="en-US" b="1" dirty="0" smtClean="0"/>
              <a:t>0.2 s</a:t>
            </a:r>
            <a:endParaRPr lang="en-US" b="1" i="1" dirty="0"/>
          </a:p>
        </p:txBody>
      </p:sp>
      <p:sp>
        <p:nvSpPr>
          <p:cNvPr id="35" name="TextBox 34"/>
          <p:cNvSpPr txBox="1"/>
          <p:nvPr/>
        </p:nvSpPr>
        <p:spPr>
          <a:xfrm>
            <a:off x="5885971" y="6198510"/>
            <a:ext cx="623889" cy="369332"/>
          </a:xfrm>
          <a:prstGeom prst="rect">
            <a:avLst/>
          </a:prstGeom>
          <a:noFill/>
        </p:spPr>
        <p:txBody>
          <a:bodyPr wrap="none" rtlCol="0">
            <a:spAutoFit/>
          </a:bodyPr>
          <a:lstStyle/>
          <a:p>
            <a:r>
              <a:rPr lang="en-US" b="1" dirty="0" smtClean="0"/>
              <a:t>0.9 s</a:t>
            </a:r>
            <a:endParaRPr lang="en-US" b="1" i="1" dirty="0"/>
          </a:p>
        </p:txBody>
      </p:sp>
      <p:pic>
        <p:nvPicPr>
          <p:cNvPr id="1026" name="Picture 2" descr="Image result for co2"/>
          <p:cNvPicPr>
            <a:picLocks noChangeAspect="1" noChangeArrowheads="1"/>
          </p:cNvPicPr>
          <p:nvPr/>
        </p:nvPicPr>
        <p:blipFill rotWithShape="1">
          <a:blip r:embed="rId8">
            <a:extLst>
              <a:ext uri="{28A0092B-C50C-407E-A947-70E740481C1C}">
                <a14:useLocalDpi xmlns:a14="http://schemas.microsoft.com/office/drawing/2010/main" val="0"/>
              </a:ext>
            </a:extLst>
          </a:blip>
          <a:srcRect b="48023"/>
          <a:stretch/>
        </p:blipFill>
        <p:spPr bwMode="auto">
          <a:xfrm>
            <a:off x="4422359" y="2019721"/>
            <a:ext cx="988864" cy="229152"/>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1226052" y="1768504"/>
            <a:ext cx="1256165" cy="1070863"/>
            <a:chOff x="1226052" y="1768504"/>
            <a:chExt cx="1256165" cy="1070863"/>
          </a:xfrm>
        </p:grpSpPr>
        <p:sp>
          <p:nvSpPr>
            <p:cNvPr id="14" name="TextBox 13"/>
            <p:cNvSpPr txBox="1"/>
            <p:nvPr/>
          </p:nvSpPr>
          <p:spPr>
            <a:xfrm>
              <a:off x="1226052" y="2470035"/>
              <a:ext cx="1256165" cy="369332"/>
            </a:xfrm>
            <a:prstGeom prst="rect">
              <a:avLst/>
            </a:prstGeom>
            <a:noFill/>
          </p:spPr>
          <p:txBody>
            <a:bodyPr wrap="square" rtlCol="0">
              <a:spAutoFit/>
            </a:bodyPr>
            <a:lstStyle/>
            <a:p>
              <a:pPr algn="ctr"/>
              <a:r>
                <a:rPr lang="en-US" b="1" dirty="0" smtClean="0">
                  <a:ln w="3175">
                    <a:solidFill>
                      <a:sysClr val="windowText" lastClr="000000"/>
                    </a:solidFill>
                  </a:ln>
                  <a:solidFill>
                    <a:srgbClr val="0070C0"/>
                  </a:solidFill>
                </a:rPr>
                <a:t>Water</a:t>
              </a:r>
              <a:endParaRPr lang="en-US" b="1" dirty="0">
                <a:ln w="3175">
                  <a:solidFill>
                    <a:sysClr val="windowText" lastClr="000000"/>
                  </a:solidFill>
                </a:ln>
                <a:solidFill>
                  <a:srgbClr val="0070C0"/>
                </a:solidFill>
              </a:endParaRPr>
            </a:p>
          </p:txBody>
        </p:sp>
        <p:pic>
          <p:nvPicPr>
            <p:cNvPr id="1028" name="Picture 4" descr="Image result for h2o molecu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428553" y="1768504"/>
              <a:ext cx="851161" cy="851162"/>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p:cNvSpPr/>
          <p:nvPr/>
        </p:nvSpPr>
        <p:spPr>
          <a:xfrm>
            <a:off x="4167013" y="1917548"/>
            <a:ext cx="1454304" cy="425294"/>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Arrow 37"/>
          <p:cNvSpPr/>
          <p:nvPr/>
        </p:nvSpPr>
        <p:spPr>
          <a:xfrm>
            <a:off x="6883125" y="3573937"/>
            <a:ext cx="434744" cy="10160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8433001" y="2350915"/>
            <a:ext cx="578893" cy="757824"/>
          </a:xfrm>
          <a:prstGeom prst="rect">
            <a:avLst/>
          </a:prstGeom>
        </p:spPr>
      </p:pic>
      <p:cxnSp>
        <p:nvCxnSpPr>
          <p:cNvPr id="43" name="Straight Connector 42"/>
          <p:cNvCxnSpPr>
            <a:endCxn id="40" idx="1"/>
          </p:cNvCxnSpPr>
          <p:nvPr/>
        </p:nvCxnSpPr>
        <p:spPr>
          <a:xfrm flipH="1" flipV="1">
            <a:off x="8043230" y="2722193"/>
            <a:ext cx="429368" cy="239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5819593" y="780036"/>
            <a:ext cx="2271060" cy="6077964"/>
          </a:xfrm>
          <a:prstGeom prst="roundRect">
            <a:avLst>
              <a:gd name="adj" fmla="val 23683"/>
            </a:avLst>
          </a:prstGeom>
          <a:noFill/>
          <a:ln w="28575">
            <a:solidFill>
              <a:srgbClr val="36363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67C41"/>
              </a:solidFill>
            </a:endParaRPr>
          </a:p>
        </p:txBody>
      </p:sp>
      <p:sp>
        <p:nvSpPr>
          <p:cNvPr id="9" name="Rectangle 8"/>
          <p:cNvSpPr/>
          <p:nvPr/>
        </p:nvSpPr>
        <p:spPr>
          <a:xfrm>
            <a:off x="3368092" y="2919758"/>
            <a:ext cx="1024568" cy="15170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Brace 39"/>
          <p:cNvSpPr/>
          <p:nvPr/>
        </p:nvSpPr>
        <p:spPr>
          <a:xfrm>
            <a:off x="7932539" y="2497805"/>
            <a:ext cx="110691" cy="448775"/>
          </a:xfrm>
          <a:prstGeom prst="rightBrace">
            <a:avLst>
              <a:gd name="adj1" fmla="val 96296"/>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8065435" y="1972777"/>
            <a:ext cx="1060669" cy="523220"/>
          </a:xfrm>
          <a:prstGeom prst="rect">
            <a:avLst/>
          </a:prstGeom>
          <a:noFill/>
        </p:spPr>
        <p:txBody>
          <a:bodyPr wrap="square" rtlCol="0">
            <a:spAutoFit/>
          </a:bodyPr>
          <a:lstStyle/>
          <a:p>
            <a:r>
              <a:rPr lang="en-US" sz="1400" b="1" i="1" dirty="0" smtClean="0"/>
              <a:t>Millisecond resolution</a:t>
            </a:r>
            <a:endParaRPr lang="en-US" sz="1400" b="1" i="1" dirty="0"/>
          </a:p>
        </p:txBody>
      </p:sp>
      <p:sp>
        <p:nvSpPr>
          <p:cNvPr id="57" name="Right Arrow 56"/>
          <p:cNvSpPr/>
          <p:nvPr/>
        </p:nvSpPr>
        <p:spPr>
          <a:xfrm>
            <a:off x="7011828" y="5508474"/>
            <a:ext cx="434744" cy="10160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1" name="Rectangle 40"/>
          <p:cNvSpPr/>
          <p:nvPr/>
        </p:nvSpPr>
        <p:spPr>
          <a:xfrm>
            <a:off x="4450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l="57925" b="60315"/>
          <a:stretch/>
        </p:blipFill>
        <p:spPr>
          <a:xfrm>
            <a:off x="3340062" y="4388880"/>
            <a:ext cx="2226649" cy="683514"/>
          </a:xfrm>
          <a:prstGeom prst="rect">
            <a:avLst/>
          </a:prstGeom>
        </p:spPr>
      </p:pic>
    </p:spTree>
    <p:extLst>
      <p:ext uri="{BB962C8B-B14F-4D97-AF65-F5344CB8AC3E}">
        <p14:creationId xmlns:p14="http://schemas.microsoft.com/office/powerpoint/2010/main" val="9532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1"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500"/>
                            </p:stCondLst>
                            <p:childTnLst>
                              <p:par>
                                <p:cTn id="41" presetID="1" presetClass="mediacall" presetSubtype="0" fill="hold" nodeType="afterEffect">
                                  <p:stCondLst>
                                    <p:cond delay="0"/>
                                  </p:stCondLst>
                                  <p:childTnLst>
                                    <p:cmd type="call" cmd="playFrom(0.0)">
                                      <p:cBhvr>
                                        <p:cTn id="42" dur="7660" fill="hold"/>
                                        <p:tgtEl>
                                          <p:spTgt spid="10"/>
                                        </p:tgtEl>
                                      </p:cBhvr>
                                    </p:cmd>
                                  </p:childTnLst>
                                </p:cTn>
                              </p:par>
                            </p:childTnLst>
                          </p:cTn>
                        </p:par>
                        <p:par>
                          <p:cTn id="43" fill="hold">
                            <p:stCondLst>
                              <p:cond delay="8160"/>
                            </p:stCondLst>
                            <p:childTnLst>
                              <p:par>
                                <p:cTn id="44" presetID="2" presetClass="mediacall" presetSubtype="0" fill="hold" nodeType="afterEffect">
                                  <p:stCondLst>
                                    <p:cond delay="0"/>
                                  </p:stCondLst>
                                  <p:childTnLst>
                                    <p:cmd type="call" cmd="togglePause">
                                      <p:cBhvr>
                                        <p:cTn id="45" dur="1" fill="hold"/>
                                        <p:tgtEl>
                                          <p:spTgt spid="10"/>
                                        </p:tgtEl>
                                      </p:cBhvr>
                                    </p:cmd>
                                  </p:childTnLst>
                                </p:cTn>
                              </p:par>
                            </p:childTnLst>
                          </p:cTn>
                        </p:par>
                        <p:par>
                          <p:cTn id="46" fill="hold">
                            <p:stCondLst>
                              <p:cond delay="8160"/>
                            </p:stCondLst>
                            <p:childTnLst>
                              <p:par>
                                <p:cTn id="47" presetID="1"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fill="hold" grpId="1" nodeType="clickEffect">
                                  <p:stCondLst>
                                    <p:cond delay="0"/>
                                  </p:stCondLst>
                                  <p:childTnLst>
                                    <p:animMotion origin="layout" path="M 4.44444E-6 -2.59259E-6 L 0.3309 -0.0044 " pathEditMode="relative" rAng="0" ptsTypes="AA">
                                      <p:cBhvr>
                                        <p:cTn id="52" dur="2000" fill="hold"/>
                                        <p:tgtEl>
                                          <p:spTgt spid="9"/>
                                        </p:tgtEl>
                                        <p:attrNameLst>
                                          <p:attrName>ppt_x</p:attrName>
                                          <p:attrName>ppt_y</p:attrName>
                                        </p:attrNameLst>
                                      </p:cBhvr>
                                      <p:rCtr x="16545" y="-231"/>
                                    </p:animMotion>
                                  </p:childTnLst>
                                </p:cTn>
                              </p:par>
                              <p:par>
                                <p:cTn id="53" presetID="6" presetClass="emph" presetSubtype="0" fill="hold" grpId="2" nodeType="withEffect">
                                  <p:stCondLst>
                                    <p:cond delay="0"/>
                                  </p:stCondLst>
                                  <p:childTnLst>
                                    <p:animScale>
                                      <p:cBhvr>
                                        <p:cTn id="54" dur="2000" fill="hold"/>
                                        <p:tgtEl>
                                          <p:spTgt spid="9"/>
                                        </p:tgtEl>
                                      </p:cBhvr>
                                      <p:by x="400000" y="400000"/>
                                    </p:animScale>
                                  </p:childTnLst>
                                </p:cTn>
                              </p:par>
                            </p:childTnLst>
                          </p:cTn>
                        </p:par>
                        <p:par>
                          <p:cTn id="55" fill="hold">
                            <p:stCondLst>
                              <p:cond delay="2000"/>
                            </p:stCondLst>
                            <p:childTnLst>
                              <p:par>
                                <p:cTn id="56" presetID="1" presetClass="exit" presetSubtype="0" fill="hold" grpId="3" nodeType="afterEffect">
                                  <p:stCondLst>
                                    <p:cond delay="0"/>
                                  </p:stCondLst>
                                  <p:childTnLst>
                                    <p:set>
                                      <p:cBhvr>
                                        <p:cTn id="57" dur="1" fill="hold">
                                          <p:stCondLst>
                                            <p:cond delay="0"/>
                                          </p:stCondLst>
                                        </p:cTn>
                                        <p:tgtEl>
                                          <p:spTgt spid="9"/>
                                        </p:tgtEl>
                                        <p:attrNameLst>
                                          <p:attrName>style.visibility</p:attrName>
                                        </p:attrNameLst>
                                      </p:cBhvr>
                                      <p:to>
                                        <p:strVal val="hidden"/>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22" presetClass="entr" presetSubtype="2"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right)">
                                      <p:cBhvr>
                                        <p:cTn id="101" dur="500"/>
                                        <p:tgtEl>
                                          <p:spTgt spid="43"/>
                                        </p:tgtEl>
                                      </p:cBhvr>
                                    </p:animEffect>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childTnLst>
                          </p:cTn>
                        </p:par>
                        <p:par>
                          <p:cTn id="105" fill="hold">
                            <p:stCondLst>
                              <p:cond delay="500"/>
                            </p:stCondLst>
                            <p:childTnLst>
                              <p:par>
                                <p:cTn id="106" presetID="1" presetClass="entr" presetSubtype="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8" fill="hold" display="0">
                  <p:stCondLst>
                    <p:cond delay="indefinite"/>
                  </p:stCondLst>
                </p:cTn>
                <p:tgtEl>
                  <p:spTgt spid="10"/>
                </p:tgtEl>
              </p:cMediaNode>
            </p:video>
          </p:childTnLst>
        </p:cTn>
      </p:par>
    </p:tnLst>
    <p:bldLst>
      <p:bldP spid="46" grpId="0" animBg="1"/>
      <p:bldP spid="6" grpId="0" animBg="1"/>
      <p:bldP spid="13" grpId="0"/>
      <p:bldP spid="8" grpId="0" animBg="1"/>
      <p:bldP spid="15" grpId="0"/>
      <p:bldP spid="16" grpId="0"/>
      <p:bldP spid="22" grpId="0" animBg="1"/>
      <p:bldP spid="23" grpId="0" animBg="1"/>
      <p:bldP spid="24" grpId="0" animBg="1"/>
      <p:bldP spid="25" grpId="0" animBg="1"/>
      <p:bldP spid="26" grpId="0" animBg="1"/>
      <p:bldP spid="27" grpId="0" animBg="1"/>
      <p:bldP spid="28" grpId="0"/>
      <p:bldP spid="20" grpId="0"/>
      <p:bldP spid="34" grpId="0"/>
      <p:bldP spid="35" grpId="0"/>
      <p:bldP spid="37" grpId="0" animBg="1"/>
      <p:bldP spid="38" grpId="0" animBg="1"/>
      <p:bldP spid="45" grpId="0" animBg="1"/>
      <p:bldP spid="9" grpId="0" animBg="1"/>
      <p:bldP spid="9" grpId="1" animBg="1"/>
      <p:bldP spid="9" grpId="2" animBg="1"/>
      <p:bldP spid="9" grpId="3" animBg="1"/>
      <p:bldP spid="40" grpId="0" animBg="1"/>
      <p:bldP spid="53" grpId="0"/>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78" y="122168"/>
            <a:ext cx="8229600" cy="1143000"/>
          </a:xfrm>
        </p:spPr>
        <p:txBody>
          <a:bodyPr/>
          <a:lstStyle/>
          <a:p>
            <a:r>
              <a:rPr lang="en-US" dirty="0" smtClean="0"/>
              <a:t>Visible-light Microscopy: </a:t>
            </a:r>
            <a:br>
              <a:rPr lang="en-US" dirty="0" smtClean="0"/>
            </a:br>
            <a:r>
              <a:rPr lang="en-US" dirty="0" smtClean="0"/>
              <a:t>Bubble Growth</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5</a:t>
            </a:fld>
            <a:endParaRPr lang="en-US" dirty="0"/>
          </a:p>
        </p:txBody>
      </p:sp>
      <p:grpSp>
        <p:nvGrpSpPr>
          <p:cNvPr id="5" name="Group 4"/>
          <p:cNvGrpSpPr/>
          <p:nvPr/>
        </p:nvGrpSpPr>
        <p:grpSpPr>
          <a:xfrm>
            <a:off x="1204518" y="2646877"/>
            <a:ext cx="6125847" cy="1559859"/>
            <a:chOff x="6821047" y="1758248"/>
            <a:chExt cx="2186610" cy="665921"/>
          </a:xfrm>
        </p:grpSpPr>
        <p:sp>
          <p:nvSpPr>
            <p:cNvPr id="6" name="Rectangle 5"/>
            <p:cNvSpPr/>
            <p:nvPr/>
          </p:nvSpPr>
          <p:spPr>
            <a:xfrm>
              <a:off x="6821048" y="1758248"/>
              <a:ext cx="2186609" cy="665921"/>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821047" y="1944684"/>
              <a:ext cx="2186609" cy="293048"/>
            </a:xfrm>
            <a:prstGeom prst="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7441298" y="1982723"/>
              <a:ext cx="1533011" cy="239609"/>
              <a:chOff x="928363" y="4786977"/>
              <a:chExt cx="1533011" cy="239609"/>
            </a:xfrm>
          </p:grpSpPr>
          <p:sp>
            <p:nvSpPr>
              <p:cNvPr id="10" name="Oval 9"/>
              <p:cNvSpPr/>
              <p:nvPr/>
            </p:nvSpPr>
            <p:spPr>
              <a:xfrm>
                <a:off x="2059317" y="4818305"/>
                <a:ext cx="93322" cy="87203"/>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56994" y="4786979"/>
                <a:ext cx="104380" cy="99906"/>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19323" y="4951228"/>
                <a:ext cx="81100" cy="75358"/>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61287" y="4882649"/>
                <a:ext cx="126851" cy="125308"/>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662126" y="4786978"/>
                <a:ext cx="56735" cy="58420"/>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843417" y="4891116"/>
                <a:ext cx="88191" cy="8974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238981" y="4845396"/>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487817" y="4891116"/>
                <a:ext cx="61782" cy="66890"/>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425262" y="4818305"/>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928363" y="4818304"/>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401416" y="4962238"/>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49884" y="4822537"/>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043156" y="4905508"/>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211717" y="4970705"/>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782575" y="4809836"/>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02626" y="4786977"/>
                <a:ext cx="45719" cy="45719"/>
              </a:xfrm>
              <a:prstGeom prst="ellipse">
                <a:avLst/>
              </a:prstGeom>
              <a:gradFill>
                <a:gsLst>
                  <a:gs pos="0">
                    <a:schemeClr val="bg1"/>
                  </a:gs>
                  <a:gs pos="74000">
                    <a:schemeClr val="accent5">
                      <a:lumMod val="20000"/>
                      <a:lumOff val="80000"/>
                    </a:schemeClr>
                  </a:gs>
                  <a:gs pos="83000">
                    <a:schemeClr val="accent5">
                      <a:lumMod val="40000"/>
                      <a:lumOff val="60000"/>
                    </a:schemeClr>
                  </a:gs>
                  <a:gs pos="100000">
                    <a:schemeClr val="accent5">
                      <a:lumMod val="60000"/>
                      <a:lumOff val="40000"/>
                    </a:schemeClr>
                  </a:gs>
                </a:gsLst>
                <a:lin ang="8400000" scaled="0"/>
              </a:gra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616" y="1499417"/>
            <a:ext cx="543525" cy="711524"/>
          </a:xfrm>
          <a:prstGeom prst="rect">
            <a:avLst/>
          </a:prstGeom>
        </p:spPr>
      </p:pic>
      <p:cxnSp>
        <p:nvCxnSpPr>
          <p:cNvPr id="27" name="Straight Connector 26"/>
          <p:cNvCxnSpPr/>
          <p:nvPr/>
        </p:nvCxnSpPr>
        <p:spPr>
          <a:xfrm flipH="1">
            <a:off x="2931379" y="2082846"/>
            <a:ext cx="2" cy="627581"/>
          </a:xfrm>
          <a:prstGeom prst="line">
            <a:avLst/>
          </a:prstGeom>
          <a:ln w="571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314234" y="2714254"/>
            <a:ext cx="1503398" cy="369332"/>
          </a:xfrm>
          <a:prstGeom prst="rect">
            <a:avLst/>
          </a:prstGeom>
          <a:noFill/>
        </p:spPr>
        <p:txBody>
          <a:bodyPr wrap="square" rtlCol="0">
            <a:spAutoFit/>
          </a:bodyPr>
          <a:lstStyle/>
          <a:p>
            <a:pPr algn="ctr"/>
            <a:r>
              <a:rPr lang="en-US" b="1" dirty="0"/>
              <a:t>O</a:t>
            </a:r>
            <a:r>
              <a:rPr lang="en-US" b="1" dirty="0" smtClean="0"/>
              <a:t>uter stream</a:t>
            </a:r>
            <a:endParaRPr lang="en-US" b="1" dirty="0"/>
          </a:p>
        </p:txBody>
      </p:sp>
      <p:sp>
        <p:nvSpPr>
          <p:cNvPr id="33" name="TextBox 32"/>
          <p:cNvSpPr txBox="1"/>
          <p:nvPr/>
        </p:nvSpPr>
        <p:spPr>
          <a:xfrm>
            <a:off x="7310573" y="3231957"/>
            <a:ext cx="1503398" cy="369332"/>
          </a:xfrm>
          <a:prstGeom prst="rect">
            <a:avLst/>
          </a:prstGeom>
          <a:noFill/>
        </p:spPr>
        <p:txBody>
          <a:bodyPr wrap="square" rtlCol="0">
            <a:spAutoFit/>
          </a:bodyPr>
          <a:lstStyle/>
          <a:p>
            <a:pPr algn="ctr"/>
            <a:r>
              <a:rPr lang="en-US" b="1" dirty="0" smtClean="0"/>
              <a:t>Inner stream</a:t>
            </a:r>
            <a:endParaRPr lang="en-US" b="1" dirty="0"/>
          </a:p>
        </p:txBody>
      </p:sp>
      <p:sp>
        <p:nvSpPr>
          <p:cNvPr id="35" name="TextBox 34"/>
          <p:cNvSpPr txBox="1"/>
          <p:nvPr/>
        </p:nvSpPr>
        <p:spPr>
          <a:xfrm>
            <a:off x="7330365" y="3787881"/>
            <a:ext cx="1503398" cy="369332"/>
          </a:xfrm>
          <a:prstGeom prst="rect">
            <a:avLst/>
          </a:prstGeom>
          <a:noFill/>
        </p:spPr>
        <p:txBody>
          <a:bodyPr wrap="square" rtlCol="0">
            <a:spAutoFit/>
          </a:bodyPr>
          <a:lstStyle/>
          <a:p>
            <a:pPr algn="ctr"/>
            <a:r>
              <a:rPr lang="en-US" b="1" dirty="0"/>
              <a:t>O</a:t>
            </a:r>
            <a:r>
              <a:rPr lang="en-US" b="1" dirty="0" smtClean="0"/>
              <a:t>uter stream</a:t>
            </a:r>
            <a:endParaRPr lang="en-US" b="1" dirty="0"/>
          </a:p>
        </p:txBody>
      </p:sp>
      <p:grpSp>
        <p:nvGrpSpPr>
          <p:cNvPr id="48" name="Group 47"/>
          <p:cNvGrpSpPr/>
          <p:nvPr/>
        </p:nvGrpSpPr>
        <p:grpSpPr>
          <a:xfrm>
            <a:off x="1237799" y="3168116"/>
            <a:ext cx="1693580" cy="542032"/>
            <a:chOff x="-13061" y="3531014"/>
            <a:chExt cx="1693580" cy="542032"/>
          </a:xfrm>
        </p:grpSpPr>
        <p:sp>
          <p:nvSpPr>
            <p:cNvPr id="46" name="Rectangle 45"/>
            <p:cNvSpPr/>
            <p:nvPr/>
          </p:nvSpPr>
          <p:spPr>
            <a:xfrm>
              <a:off x="-13061" y="3531014"/>
              <a:ext cx="1693580" cy="542032"/>
            </a:xfrm>
            <a:prstGeom prst="rect">
              <a:avLst/>
            </a:prstGeom>
            <a:noFill/>
            <a:ln w="190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10916" y="3618393"/>
              <a:ext cx="663708" cy="369332"/>
            </a:xfrm>
            <a:prstGeom prst="rect">
              <a:avLst/>
            </a:prstGeom>
            <a:noFill/>
          </p:spPr>
          <p:txBody>
            <a:bodyPr wrap="none" rtlCol="0">
              <a:spAutoFit/>
            </a:bodyPr>
            <a:lstStyle/>
            <a:p>
              <a:r>
                <a:rPr lang="en-US" b="1" dirty="0" smtClean="0"/>
                <a:t>SAXS</a:t>
              </a:r>
              <a:endParaRPr lang="en-US" b="1" dirty="0"/>
            </a:p>
          </p:txBody>
        </p:sp>
      </p:grpSp>
      <p:pic>
        <p:nvPicPr>
          <p:cNvPr id="51" name="Picture 2" descr="Image result for fizzing soda"/>
          <p:cNvPicPr>
            <a:picLocks noChangeAspect="1" noChangeArrowheads="1"/>
          </p:cNvPicPr>
          <p:nvPr/>
        </p:nvPicPr>
        <p:blipFill rotWithShape="1">
          <a:blip r:embed="rId4">
            <a:extLst>
              <a:ext uri="{28A0092B-C50C-407E-A947-70E740481C1C}">
                <a14:useLocalDpi xmlns:a14="http://schemas.microsoft.com/office/drawing/2010/main" val="0"/>
              </a:ext>
            </a:extLst>
          </a:blip>
          <a:srcRect l="40760" t="32739" r="31949" b="2559"/>
          <a:stretch/>
        </p:blipFill>
        <p:spPr bwMode="auto">
          <a:xfrm rot="5400000">
            <a:off x="4065018" y="1299220"/>
            <a:ext cx="2277551" cy="809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6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26" y="274638"/>
            <a:ext cx="8229600" cy="1143000"/>
          </a:xfrm>
        </p:spPr>
        <p:txBody>
          <a:bodyPr/>
          <a:lstStyle/>
          <a:p>
            <a:r>
              <a:rPr lang="en-US" sz="3200" dirty="0" smtClean="0"/>
              <a:t>Nanoparticles vs. Bubbles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31916"/>
                <a:ext cx="8229600" cy="4525963"/>
              </a:xfrm>
            </p:spPr>
            <p:txBody>
              <a:bodyPr/>
              <a:lstStyle/>
              <a:p>
                <a:r>
                  <a:rPr lang="en-US" sz="2800" dirty="0" smtClean="0"/>
                  <a:t>Bubble density is about 0.1 g/mL, liquid density is about 1.1 g/mL </a:t>
                </a:r>
                <a:r>
                  <a:rPr lang="en-US" sz="2800" dirty="0" smtClean="0">
                    <a:sym typeface="Wingdings" panose="05000000000000000000" pitchFamily="2" charset="2"/>
                  </a:rPr>
                  <a:t> </a:t>
                </a:r>
                <a14:m>
                  <m:oMath xmlns:m="http://schemas.openxmlformats.org/officeDocument/2006/math">
                    <m:r>
                      <m:rPr>
                        <m:sty m:val="p"/>
                      </m:rPr>
                      <a:rPr lang="en-US" sz="2800">
                        <a:latin typeface="Cambria Math" panose="02040503050406030204" pitchFamily="18" charset="0"/>
                        <a:sym typeface="Wingdings" panose="05000000000000000000" pitchFamily="2" charset="2"/>
                      </a:rPr>
                      <m:t>d</m:t>
                    </m:r>
                    <m:r>
                      <m:rPr>
                        <m:sty m:val="p"/>
                      </m:rPr>
                      <a:rPr lang="en-US" sz="2800" b="0" i="0" smtClean="0">
                        <a:latin typeface="Cambria Math" panose="02040503050406030204" pitchFamily="18" charset="0"/>
                        <a:sym typeface="Wingdings" panose="05000000000000000000" pitchFamily="2" charset="2"/>
                      </a:rPr>
                      <m:t>ensity</m:t>
                    </m:r>
                    <m:r>
                      <a:rPr lang="en-US" sz="2800" b="0" i="0" smtClean="0">
                        <a:latin typeface="Cambria Math" panose="02040503050406030204" pitchFamily="18" charset="0"/>
                        <a:sym typeface="Wingdings" panose="05000000000000000000" pitchFamily="2" charset="2"/>
                      </a:rPr>
                      <m:t> </m:t>
                    </m:r>
                    <m:r>
                      <m:rPr>
                        <m:sty m:val="p"/>
                      </m:rPr>
                      <a:rPr lang="en-US" sz="2800" b="0" i="0" smtClean="0">
                        <a:latin typeface="Cambria Math" panose="02040503050406030204" pitchFamily="18" charset="0"/>
                        <a:sym typeface="Wingdings" panose="05000000000000000000" pitchFamily="2" charset="2"/>
                      </a:rPr>
                      <m:t>difference</m:t>
                    </m:r>
                    <m:r>
                      <a:rPr lang="en-US" sz="2800" b="0" i="1" smtClean="0">
                        <a:latin typeface="Cambria Math" panose="02040503050406030204" pitchFamily="18" charset="0"/>
                        <a:sym typeface="Wingdings" panose="05000000000000000000" pitchFamily="2" charset="2"/>
                      </a:rPr>
                      <m:t>=</m:t>
                    </m:r>
                  </m:oMath>
                </a14:m>
                <a:r>
                  <a:rPr lang="en-US" sz="2800" dirty="0" smtClean="0"/>
                  <a:t>1 g/mL</a:t>
                </a:r>
              </a:p>
              <a:p>
                <a:r>
                  <a:rPr lang="en-US" sz="2800" dirty="0" smtClean="0"/>
                  <a:t>For silica nanoparticles, density is 2.65 g/mL, liquid (water) is 1 g/mL </a:t>
                </a:r>
                <a:r>
                  <a:rPr lang="en-US" sz="2800" dirty="0" smtClean="0">
                    <a:sym typeface="Wingdings" panose="05000000000000000000" pitchFamily="2" charset="2"/>
                  </a:rPr>
                  <a:t>density difference </a:t>
                </a:r>
                <a14:m>
                  <m:oMath xmlns:m="http://schemas.openxmlformats.org/officeDocument/2006/math">
                    <m:r>
                      <a:rPr lang="en-US" sz="2800" i="1">
                        <a:latin typeface="Cambria Math" panose="02040503050406030204" pitchFamily="18" charset="0"/>
                        <a:sym typeface="Wingdings" panose="05000000000000000000" pitchFamily="2" charset="2"/>
                      </a:rPr>
                      <m:t>=1.65</m:t>
                    </m:r>
                  </m:oMath>
                </a14:m>
                <a:r>
                  <a:rPr lang="en-US" sz="2800" dirty="0"/>
                  <a:t> </a:t>
                </a:r>
                <a:r>
                  <a:rPr lang="en-US" sz="2800" dirty="0" smtClean="0"/>
                  <a:t>g/mL</a:t>
                </a:r>
              </a:p>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𝑰𝒏𝒕𝒆𝒏𝒔𝒊𝒕𝒚</m:t>
                      </m:r>
                      <m:r>
                        <a:rPr lang="en-US" sz="2800" b="1" i="1" smtClean="0">
                          <a:latin typeface="Cambria Math" panose="02040503050406030204" pitchFamily="18" charset="0"/>
                        </a:rPr>
                        <m:t> ~ </m:t>
                      </m:r>
                      <m:sSup>
                        <m:sSupPr>
                          <m:ctrlPr>
                            <a:rPr lang="en-US" sz="2800" b="1" i="1" smtClean="0">
                              <a:latin typeface="Cambria Math" panose="02040503050406030204" pitchFamily="18" charset="0"/>
                            </a:rPr>
                          </m:ctrlPr>
                        </m:sSupPr>
                        <m:e>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𝒅𝒆𝒏𝒔𝒊𝒕𝒚</m:t>
                              </m:r>
                              <m:r>
                                <a:rPr lang="en-US" sz="2800" b="1" i="1" smtClean="0">
                                  <a:latin typeface="Cambria Math" panose="02040503050406030204" pitchFamily="18" charset="0"/>
                                </a:rPr>
                                <m:t> </m:t>
                              </m:r>
                              <m:r>
                                <a:rPr lang="en-US" sz="2800" b="1" i="1" smtClean="0">
                                  <a:latin typeface="Cambria Math" panose="02040503050406030204" pitchFamily="18" charset="0"/>
                                </a:rPr>
                                <m:t>𝒅𝒊𝒇𝒇𝒆𝒓𝒆𝒏𝒄𝒆</m:t>
                              </m:r>
                            </m:e>
                          </m:d>
                        </m:e>
                        <m:sup>
                          <m:r>
                            <a:rPr lang="en-US" sz="2800" b="1" i="1" smtClean="0">
                              <a:latin typeface="Cambria Math" panose="02040503050406030204" pitchFamily="18" charset="0"/>
                            </a:rPr>
                            <m:t>𝟐</m:t>
                          </m:r>
                        </m:sup>
                      </m:sSup>
                    </m:oMath>
                  </m:oMathPara>
                </a14:m>
                <a:endParaRPr lang="en-US" sz="2800" b="1" i="1" dirty="0" smtClean="0"/>
              </a:p>
              <a:p>
                <a:pPr marL="0" indent="0">
                  <a:buNone/>
                </a:pPr>
                <a:r>
                  <a:rPr lang="en-US" sz="2800" dirty="0" smtClean="0"/>
                  <a:t>so </a:t>
                </a:r>
                <a:r>
                  <a:rPr lang="en-US" sz="2800" b="1" i="1" dirty="0" smtClean="0"/>
                  <a:t>they scatter (1.65/1)^2 ~ 2.7 times more intensely than air bubbles in water</a:t>
                </a:r>
                <a:endParaRPr lang="en-US" sz="28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31916"/>
                <a:ext cx="8229600" cy="4525963"/>
              </a:xfrm>
              <a:blipFill rotWithShape="0">
                <a:blip r:embed="rId2"/>
                <a:stretch>
                  <a:fillRect l="-1481" t="-14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6</a:t>
            </a:fld>
            <a:endParaRPr lang="en-US" dirty="0"/>
          </a:p>
        </p:txBody>
      </p:sp>
      <p:pic>
        <p:nvPicPr>
          <p:cNvPr id="6" name="Picture 2" descr="https://cdn.shopify.com/s/files/1/0257/8237/products/50nm_HKE0132_20kx-1-cropped-50nm_2048x@2x.jpg?v=15482865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1"/>
            <a:ext cx="1601561" cy="160156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599966" y="0"/>
            <a:ext cx="2673874" cy="1813660"/>
            <a:chOff x="8148355" y="5122059"/>
            <a:chExt cx="2673874" cy="1813660"/>
          </a:xfrm>
        </p:grpSpPr>
        <p:pic>
          <p:nvPicPr>
            <p:cNvPr id="8" name="Picture 7"/>
            <p:cNvPicPr>
              <a:picLocks noChangeAspect="1"/>
            </p:cNvPicPr>
            <p:nvPr/>
          </p:nvPicPr>
          <p:blipFill rotWithShape="1">
            <a:blip r:embed="rId4"/>
            <a:srcRect l="22500" t="23579" r="35944" b="23672"/>
            <a:stretch/>
          </p:blipFill>
          <p:spPr>
            <a:xfrm>
              <a:off x="8387079" y="5122059"/>
              <a:ext cx="2169585" cy="1549085"/>
            </a:xfrm>
            <a:prstGeom prst="rect">
              <a:avLst/>
            </a:prstGeom>
          </p:spPr>
        </p:pic>
        <p:sp>
          <p:nvSpPr>
            <p:cNvPr id="9" name="TextBox 8"/>
            <p:cNvSpPr txBox="1"/>
            <p:nvPr/>
          </p:nvSpPr>
          <p:spPr>
            <a:xfrm>
              <a:off x="8148355" y="6658720"/>
              <a:ext cx="2673874" cy="276999"/>
            </a:xfrm>
            <a:prstGeom prst="rect">
              <a:avLst/>
            </a:prstGeom>
            <a:noFill/>
          </p:spPr>
          <p:txBody>
            <a:bodyPr wrap="none" rtlCol="0">
              <a:spAutoFit/>
            </a:bodyPr>
            <a:lstStyle/>
            <a:p>
              <a:r>
                <a:rPr lang="en-US" sz="1200" dirty="0" smtClean="0"/>
                <a:t>Cao, X. </a:t>
              </a:r>
              <a:r>
                <a:rPr lang="en-US" sz="1200" i="1" dirty="0" smtClean="0"/>
                <a:t>et al.</a:t>
              </a:r>
              <a:r>
                <a:rPr lang="en-US" sz="1200" dirty="0" smtClean="0"/>
                <a:t> 2005, </a:t>
              </a:r>
              <a:r>
                <a:rPr lang="en-US" sz="1200" i="1" dirty="0" smtClean="0"/>
                <a:t>Polymer </a:t>
              </a:r>
              <a:r>
                <a:rPr lang="en-US" sz="1200" b="1" dirty="0" smtClean="0"/>
                <a:t>46</a:t>
              </a:r>
              <a:r>
                <a:rPr lang="en-US" sz="1200" dirty="0" smtClean="0"/>
                <a:t>, 775-783</a:t>
              </a:r>
              <a:endParaRPr lang="en-US" sz="1200" dirty="0"/>
            </a:p>
          </p:txBody>
        </p:sp>
        <p:sp>
          <p:nvSpPr>
            <p:cNvPr id="10" name="Rectangle 9"/>
            <p:cNvSpPr/>
            <p:nvPr/>
          </p:nvSpPr>
          <p:spPr>
            <a:xfrm>
              <a:off x="8885935" y="6347514"/>
              <a:ext cx="475622" cy="525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787336" y="6369788"/>
              <a:ext cx="663964" cy="276999"/>
            </a:xfrm>
            <a:prstGeom prst="rect">
              <a:avLst/>
            </a:prstGeom>
            <a:noFill/>
          </p:spPr>
          <p:txBody>
            <a:bodyPr wrap="none" rtlCol="0">
              <a:spAutoFit/>
            </a:bodyPr>
            <a:lstStyle/>
            <a:p>
              <a:r>
                <a:rPr lang="en-US" sz="1200" dirty="0" smtClean="0">
                  <a:solidFill>
                    <a:schemeClr val="bg1"/>
                  </a:solidFill>
                </a:rPr>
                <a:t>500 </a:t>
              </a:r>
              <a:r>
                <a:rPr lang="el-GR" sz="1200" dirty="0" smtClean="0">
                  <a:solidFill>
                    <a:schemeClr val="bg1"/>
                  </a:solidFill>
                </a:rPr>
                <a:t>μ</a:t>
              </a:r>
              <a:r>
                <a:rPr lang="en-US" sz="1200" dirty="0" smtClean="0">
                  <a:solidFill>
                    <a:schemeClr val="bg1"/>
                  </a:solidFill>
                </a:rPr>
                <a:t>m</a:t>
              </a:r>
              <a:endParaRPr lang="en-US" sz="1200" dirty="0">
                <a:solidFill>
                  <a:schemeClr val="bg1"/>
                </a:solidFill>
              </a:endParaRPr>
            </a:p>
          </p:txBody>
        </p:sp>
      </p:grpSp>
    </p:spTree>
    <p:extLst>
      <p:ext uri="{BB962C8B-B14F-4D97-AF65-F5344CB8AC3E}">
        <p14:creationId xmlns:p14="http://schemas.microsoft.com/office/powerpoint/2010/main" val="139252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Cell Experiment</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7</a:t>
            </a:fld>
            <a:endParaRPr lang="en-US" dirty="0"/>
          </a:p>
        </p:txBody>
      </p:sp>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9567" t="11529" r="6696" b="2765"/>
          <a:stretch/>
        </p:blipFill>
        <p:spPr>
          <a:xfrm>
            <a:off x="4336215" y="2458608"/>
            <a:ext cx="4807785" cy="2767910"/>
          </a:xfr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0947" t="16004" r="24175" b="7645"/>
          <a:stretch/>
        </p:blipFill>
        <p:spPr>
          <a:xfrm>
            <a:off x="211754" y="2364049"/>
            <a:ext cx="3657599" cy="2862469"/>
          </a:xfrm>
          <a:prstGeom prst="rect">
            <a:avLst/>
          </a:prstGeom>
        </p:spPr>
      </p:pic>
      <p:sp>
        <p:nvSpPr>
          <p:cNvPr id="13" name="TextBox 12"/>
          <p:cNvSpPr txBox="1"/>
          <p:nvPr/>
        </p:nvSpPr>
        <p:spPr>
          <a:xfrm>
            <a:off x="5389591" y="1294527"/>
            <a:ext cx="2701032" cy="646331"/>
          </a:xfrm>
          <a:prstGeom prst="rect">
            <a:avLst/>
          </a:prstGeom>
          <a:noFill/>
        </p:spPr>
        <p:txBody>
          <a:bodyPr wrap="square" rtlCol="0">
            <a:spAutoFit/>
          </a:bodyPr>
          <a:lstStyle/>
          <a:p>
            <a:pPr algn="ctr"/>
            <a:r>
              <a:rPr lang="en-US" dirty="0" smtClean="0"/>
              <a:t>Syringe pump system to load and dispense samples</a:t>
            </a:r>
            <a:endParaRPr lang="en-US" dirty="0"/>
          </a:p>
        </p:txBody>
      </p:sp>
      <p:sp>
        <p:nvSpPr>
          <p:cNvPr id="14" name="TextBox 13"/>
          <p:cNvSpPr txBox="1"/>
          <p:nvPr/>
        </p:nvSpPr>
        <p:spPr>
          <a:xfrm>
            <a:off x="259881" y="3857536"/>
            <a:ext cx="1472360" cy="1384995"/>
          </a:xfrm>
          <a:prstGeom prst="rect">
            <a:avLst/>
          </a:prstGeom>
          <a:solidFill>
            <a:schemeClr val="bg1"/>
          </a:solidFill>
        </p:spPr>
        <p:txBody>
          <a:bodyPr wrap="square" rtlCol="0">
            <a:spAutoFit/>
          </a:bodyPr>
          <a:lstStyle/>
          <a:p>
            <a:pPr algn="ctr"/>
            <a:r>
              <a:rPr lang="en-US" sz="1400" dirty="0" smtClean="0"/>
              <a:t>Quartz microfluidic channel (wall thickness 10-20 um, </a:t>
            </a:r>
            <a:r>
              <a:rPr lang="en-US" sz="1400" dirty="0" err="1" smtClean="0"/>
              <a:t>charlessupper</a:t>
            </a:r>
            <a:r>
              <a:rPr lang="en-US" sz="1400" dirty="0" smtClean="0"/>
              <a:t>)</a:t>
            </a:r>
            <a:endParaRPr lang="en-US" sz="1400" dirty="0"/>
          </a:p>
        </p:txBody>
      </p:sp>
      <p:sp>
        <p:nvSpPr>
          <p:cNvPr id="15" name="TextBox 14"/>
          <p:cNvSpPr txBox="1"/>
          <p:nvPr/>
        </p:nvSpPr>
        <p:spPr>
          <a:xfrm>
            <a:off x="2301674" y="2364049"/>
            <a:ext cx="1472360" cy="523220"/>
          </a:xfrm>
          <a:prstGeom prst="rect">
            <a:avLst/>
          </a:prstGeom>
          <a:noFill/>
        </p:spPr>
        <p:txBody>
          <a:bodyPr wrap="square" rtlCol="0">
            <a:spAutoFit/>
          </a:bodyPr>
          <a:lstStyle/>
          <a:p>
            <a:pPr algn="ctr"/>
            <a:r>
              <a:rPr lang="en-US" sz="1400" b="1" dirty="0" smtClean="0"/>
              <a:t>X-rays pass through here</a:t>
            </a:r>
            <a:endParaRPr lang="en-US" sz="1400" b="1" dirty="0"/>
          </a:p>
        </p:txBody>
      </p:sp>
      <p:sp>
        <p:nvSpPr>
          <p:cNvPr id="16" name="TextBox 15"/>
          <p:cNvSpPr txBox="1"/>
          <p:nvPr/>
        </p:nvSpPr>
        <p:spPr>
          <a:xfrm>
            <a:off x="1683123" y="4126218"/>
            <a:ext cx="1472360" cy="307777"/>
          </a:xfrm>
          <a:prstGeom prst="rect">
            <a:avLst/>
          </a:prstGeom>
          <a:noFill/>
        </p:spPr>
        <p:txBody>
          <a:bodyPr wrap="square" rtlCol="0">
            <a:spAutoFit/>
          </a:bodyPr>
          <a:lstStyle/>
          <a:p>
            <a:pPr algn="ctr"/>
            <a:r>
              <a:rPr lang="en-US" sz="1400" dirty="0" smtClean="0"/>
              <a:t>Heater (not used)</a:t>
            </a:r>
            <a:endParaRPr lang="en-US" sz="1400" dirty="0"/>
          </a:p>
        </p:txBody>
      </p:sp>
      <p:cxnSp>
        <p:nvCxnSpPr>
          <p:cNvPr id="18" name="Straight Arrow Connector 17"/>
          <p:cNvCxnSpPr>
            <a:stCxn id="15" idx="2"/>
          </p:cNvCxnSpPr>
          <p:nvPr/>
        </p:nvCxnSpPr>
        <p:spPr>
          <a:xfrm flipH="1">
            <a:off x="2452031" y="2887269"/>
            <a:ext cx="585823" cy="576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467145" y="3549613"/>
            <a:ext cx="596273" cy="478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419303" y="3795283"/>
            <a:ext cx="330331" cy="4655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20369" y="1934514"/>
            <a:ext cx="1472360" cy="523220"/>
          </a:xfrm>
          <a:prstGeom prst="rect">
            <a:avLst/>
          </a:prstGeom>
          <a:noFill/>
        </p:spPr>
        <p:txBody>
          <a:bodyPr wrap="square" rtlCol="0">
            <a:spAutoFit/>
          </a:bodyPr>
          <a:lstStyle/>
          <a:p>
            <a:pPr algn="ctr"/>
            <a:r>
              <a:rPr lang="en-US" sz="1400" dirty="0" smtClean="0"/>
              <a:t>8-way sampling valve</a:t>
            </a:r>
            <a:endParaRPr lang="en-US" sz="1400" dirty="0"/>
          </a:p>
        </p:txBody>
      </p:sp>
      <p:sp>
        <p:nvSpPr>
          <p:cNvPr id="24" name="TextBox 23"/>
          <p:cNvSpPr txBox="1"/>
          <p:nvPr/>
        </p:nvSpPr>
        <p:spPr>
          <a:xfrm>
            <a:off x="5267747" y="5309068"/>
            <a:ext cx="1472360" cy="738664"/>
          </a:xfrm>
          <a:prstGeom prst="rect">
            <a:avLst/>
          </a:prstGeom>
          <a:noFill/>
        </p:spPr>
        <p:txBody>
          <a:bodyPr wrap="square" rtlCol="0">
            <a:spAutoFit/>
          </a:bodyPr>
          <a:lstStyle/>
          <a:p>
            <a:pPr algn="ctr"/>
            <a:r>
              <a:rPr lang="en-US" sz="1400" dirty="0" smtClean="0"/>
              <a:t>Syringes (only used rightmost syringe)</a:t>
            </a:r>
            <a:endParaRPr lang="en-US" sz="1400" dirty="0"/>
          </a:p>
        </p:txBody>
      </p:sp>
      <p:sp>
        <p:nvSpPr>
          <p:cNvPr id="25" name="TextBox 24"/>
          <p:cNvSpPr txBox="1"/>
          <p:nvPr/>
        </p:nvSpPr>
        <p:spPr>
          <a:xfrm>
            <a:off x="6954464" y="5313381"/>
            <a:ext cx="1472360" cy="954107"/>
          </a:xfrm>
          <a:prstGeom prst="rect">
            <a:avLst/>
          </a:prstGeom>
          <a:noFill/>
        </p:spPr>
        <p:txBody>
          <a:bodyPr wrap="square" rtlCol="0">
            <a:spAutoFit/>
          </a:bodyPr>
          <a:lstStyle/>
          <a:p>
            <a:pPr algn="ctr"/>
            <a:r>
              <a:rPr lang="en-US" sz="1400" dirty="0" smtClean="0"/>
              <a:t>Inlet/outlet (for both waste and refilling with sample)</a:t>
            </a:r>
            <a:endParaRPr lang="en-US" sz="1400" dirty="0"/>
          </a:p>
        </p:txBody>
      </p:sp>
      <p:cxnSp>
        <p:nvCxnSpPr>
          <p:cNvPr id="27" name="Straight Arrow Connector 26"/>
          <p:cNvCxnSpPr>
            <a:stCxn id="23" idx="2"/>
          </p:cNvCxnSpPr>
          <p:nvPr/>
        </p:nvCxnSpPr>
        <p:spPr>
          <a:xfrm>
            <a:off x="6856549" y="2457734"/>
            <a:ext cx="97915" cy="167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6120369" y="3570973"/>
            <a:ext cx="1165955" cy="1742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120369" y="3666629"/>
            <a:ext cx="736180" cy="16467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120369" y="3842563"/>
            <a:ext cx="0" cy="14708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5650029" y="3917482"/>
            <a:ext cx="470340" cy="1395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5" idx="0"/>
          </p:cNvCxnSpPr>
          <p:nvPr/>
        </p:nvCxnSpPr>
        <p:spPr>
          <a:xfrm flipH="1" flipV="1">
            <a:off x="7405248" y="4028076"/>
            <a:ext cx="285396" cy="1285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30484" y="1706177"/>
            <a:ext cx="2701032" cy="646331"/>
          </a:xfrm>
          <a:prstGeom prst="rect">
            <a:avLst/>
          </a:prstGeom>
          <a:noFill/>
        </p:spPr>
        <p:txBody>
          <a:bodyPr wrap="square" rtlCol="0">
            <a:spAutoFit/>
          </a:bodyPr>
          <a:lstStyle/>
          <a:p>
            <a:pPr algn="ctr"/>
            <a:r>
              <a:rPr lang="en-US" dirty="0" err="1" smtClean="0"/>
              <a:t>Linkam</a:t>
            </a:r>
            <a:r>
              <a:rPr lang="en-US" dirty="0" smtClean="0"/>
              <a:t> stage flow cell (opened to view interior)</a:t>
            </a:r>
            <a:endParaRPr lang="en-US" dirty="0"/>
          </a:p>
        </p:txBody>
      </p:sp>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28370" t="17020" r="15679" b="20593"/>
          <a:stretch/>
        </p:blipFill>
        <p:spPr>
          <a:xfrm rot="5400000">
            <a:off x="554808" y="5622772"/>
            <a:ext cx="1355062" cy="849920"/>
          </a:xfrm>
          <a:prstGeom prst="rect">
            <a:avLst/>
          </a:prstGeom>
        </p:spPr>
      </p:pic>
      <p:sp>
        <p:nvSpPr>
          <p:cNvPr id="42" name="TextBox 41"/>
          <p:cNvSpPr txBox="1"/>
          <p:nvPr/>
        </p:nvSpPr>
        <p:spPr>
          <a:xfrm>
            <a:off x="1604849" y="5819136"/>
            <a:ext cx="2701032" cy="923330"/>
          </a:xfrm>
          <a:prstGeom prst="rect">
            <a:avLst/>
          </a:prstGeom>
          <a:noFill/>
        </p:spPr>
        <p:txBody>
          <a:bodyPr wrap="square" rtlCol="0">
            <a:spAutoFit/>
          </a:bodyPr>
          <a:lstStyle/>
          <a:p>
            <a:pPr algn="ctr"/>
            <a:r>
              <a:rPr lang="en-US" dirty="0" smtClean="0"/>
              <a:t>Samples were loaded from 1.5 mL </a:t>
            </a:r>
            <a:r>
              <a:rPr lang="en-US" dirty="0" err="1" smtClean="0"/>
              <a:t>microcentrifuge</a:t>
            </a:r>
            <a:r>
              <a:rPr lang="en-US" dirty="0" smtClean="0"/>
              <a:t> tubes</a:t>
            </a:r>
            <a:endParaRPr lang="en-US" dirty="0"/>
          </a:p>
        </p:txBody>
      </p:sp>
      <p:sp>
        <p:nvSpPr>
          <p:cNvPr id="3" name="Right Arrow 2"/>
          <p:cNvSpPr/>
          <p:nvPr/>
        </p:nvSpPr>
        <p:spPr>
          <a:xfrm>
            <a:off x="996061" y="3214701"/>
            <a:ext cx="486016" cy="1982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6" name="Right Arrow 25"/>
          <p:cNvSpPr/>
          <p:nvPr/>
        </p:nvSpPr>
        <p:spPr>
          <a:xfrm>
            <a:off x="3652043" y="3214701"/>
            <a:ext cx="486016" cy="198224"/>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 name="Freeform 4"/>
          <p:cNvSpPr/>
          <p:nvPr/>
        </p:nvSpPr>
        <p:spPr>
          <a:xfrm>
            <a:off x="66173" y="2586789"/>
            <a:ext cx="1311442" cy="3976437"/>
          </a:xfrm>
          <a:custGeom>
            <a:avLst/>
            <a:gdLst>
              <a:gd name="connsiteX0" fmla="*/ 378995 w 1311442"/>
              <a:gd name="connsiteY0" fmla="*/ 300790 h 3976437"/>
              <a:gd name="connsiteX1" fmla="*/ 372979 w 1311442"/>
              <a:gd name="connsiteY1" fmla="*/ 270711 h 3976437"/>
              <a:gd name="connsiteX2" fmla="*/ 348916 w 1311442"/>
              <a:gd name="connsiteY2" fmla="*/ 234616 h 3976437"/>
              <a:gd name="connsiteX3" fmla="*/ 342900 w 1311442"/>
              <a:gd name="connsiteY3" fmla="*/ 216569 h 3976437"/>
              <a:gd name="connsiteX4" fmla="*/ 324853 w 1311442"/>
              <a:gd name="connsiteY4" fmla="*/ 198522 h 3976437"/>
              <a:gd name="connsiteX5" fmla="*/ 312821 w 1311442"/>
              <a:gd name="connsiteY5" fmla="*/ 180474 h 3976437"/>
              <a:gd name="connsiteX6" fmla="*/ 288758 w 1311442"/>
              <a:gd name="connsiteY6" fmla="*/ 150395 h 3976437"/>
              <a:gd name="connsiteX7" fmla="*/ 282742 w 1311442"/>
              <a:gd name="connsiteY7" fmla="*/ 132348 h 3976437"/>
              <a:gd name="connsiteX8" fmla="*/ 240632 w 1311442"/>
              <a:gd name="connsiteY8" fmla="*/ 78206 h 3976437"/>
              <a:gd name="connsiteX9" fmla="*/ 216569 w 1311442"/>
              <a:gd name="connsiteY9" fmla="*/ 42111 h 3976437"/>
              <a:gd name="connsiteX10" fmla="*/ 192506 w 1311442"/>
              <a:gd name="connsiteY10" fmla="*/ 24064 h 3976437"/>
              <a:gd name="connsiteX11" fmla="*/ 156411 w 1311442"/>
              <a:gd name="connsiteY11" fmla="*/ 0 h 3976437"/>
              <a:gd name="connsiteX12" fmla="*/ 120316 w 1311442"/>
              <a:gd name="connsiteY12" fmla="*/ 6016 h 3976437"/>
              <a:gd name="connsiteX13" fmla="*/ 72190 w 1311442"/>
              <a:gd name="connsiteY13" fmla="*/ 60158 h 3976437"/>
              <a:gd name="connsiteX14" fmla="*/ 54142 w 1311442"/>
              <a:gd name="connsiteY14" fmla="*/ 72190 h 3976437"/>
              <a:gd name="connsiteX15" fmla="*/ 18048 w 1311442"/>
              <a:gd name="connsiteY15" fmla="*/ 132348 h 3976437"/>
              <a:gd name="connsiteX16" fmla="*/ 12032 w 1311442"/>
              <a:gd name="connsiteY16" fmla="*/ 156411 h 3976437"/>
              <a:gd name="connsiteX17" fmla="*/ 0 w 1311442"/>
              <a:gd name="connsiteY17" fmla="*/ 216569 h 3976437"/>
              <a:gd name="connsiteX18" fmla="*/ 18048 w 1311442"/>
              <a:gd name="connsiteY18" fmla="*/ 583532 h 3976437"/>
              <a:gd name="connsiteX19" fmla="*/ 54142 w 1311442"/>
              <a:gd name="connsiteY19" fmla="*/ 691816 h 3976437"/>
              <a:gd name="connsiteX20" fmla="*/ 72190 w 1311442"/>
              <a:gd name="connsiteY20" fmla="*/ 727911 h 3976437"/>
              <a:gd name="connsiteX21" fmla="*/ 78206 w 1311442"/>
              <a:gd name="connsiteY21" fmla="*/ 751974 h 3976437"/>
              <a:gd name="connsiteX22" fmla="*/ 90237 w 1311442"/>
              <a:gd name="connsiteY22" fmla="*/ 794085 h 3976437"/>
              <a:gd name="connsiteX23" fmla="*/ 78206 w 1311442"/>
              <a:gd name="connsiteY23" fmla="*/ 866274 h 3976437"/>
              <a:gd name="connsiteX24" fmla="*/ 66174 w 1311442"/>
              <a:gd name="connsiteY24" fmla="*/ 890337 h 3976437"/>
              <a:gd name="connsiteX25" fmla="*/ 60158 w 1311442"/>
              <a:gd name="connsiteY25" fmla="*/ 920416 h 3976437"/>
              <a:gd name="connsiteX26" fmla="*/ 54142 w 1311442"/>
              <a:gd name="connsiteY26" fmla="*/ 938464 h 3976437"/>
              <a:gd name="connsiteX27" fmla="*/ 42111 w 1311442"/>
              <a:gd name="connsiteY27" fmla="*/ 1052764 h 3976437"/>
              <a:gd name="connsiteX28" fmla="*/ 30079 w 1311442"/>
              <a:gd name="connsiteY28" fmla="*/ 1618248 h 3976437"/>
              <a:gd name="connsiteX29" fmla="*/ 18048 w 1311442"/>
              <a:gd name="connsiteY29" fmla="*/ 1720516 h 3976437"/>
              <a:gd name="connsiteX30" fmla="*/ 12032 w 1311442"/>
              <a:gd name="connsiteY30" fmla="*/ 1762627 h 3976437"/>
              <a:gd name="connsiteX31" fmla="*/ 6016 w 1311442"/>
              <a:gd name="connsiteY31" fmla="*/ 1828800 h 3976437"/>
              <a:gd name="connsiteX32" fmla="*/ 0 w 1311442"/>
              <a:gd name="connsiteY32" fmla="*/ 2123574 h 3976437"/>
              <a:gd name="connsiteX33" fmla="*/ 6016 w 1311442"/>
              <a:gd name="connsiteY33" fmla="*/ 2442411 h 3976437"/>
              <a:gd name="connsiteX34" fmla="*/ 18048 w 1311442"/>
              <a:gd name="connsiteY34" fmla="*/ 2544679 h 3976437"/>
              <a:gd name="connsiteX35" fmla="*/ 30079 w 1311442"/>
              <a:gd name="connsiteY35" fmla="*/ 2568743 h 3976437"/>
              <a:gd name="connsiteX36" fmla="*/ 42111 w 1311442"/>
              <a:gd name="connsiteY36" fmla="*/ 2622885 h 3976437"/>
              <a:gd name="connsiteX37" fmla="*/ 48127 w 1311442"/>
              <a:gd name="connsiteY37" fmla="*/ 2646948 h 3976437"/>
              <a:gd name="connsiteX38" fmla="*/ 60158 w 1311442"/>
              <a:gd name="connsiteY38" fmla="*/ 2671011 h 3976437"/>
              <a:gd name="connsiteX39" fmla="*/ 84221 w 1311442"/>
              <a:gd name="connsiteY39" fmla="*/ 2737185 h 3976437"/>
              <a:gd name="connsiteX40" fmla="*/ 102269 w 1311442"/>
              <a:gd name="connsiteY40" fmla="*/ 2761248 h 3976437"/>
              <a:gd name="connsiteX41" fmla="*/ 126332 w 1311442"/>
              <a:gd name="connsiteY41" fmla="*/ 2809374 h 3976437"/>
              <a:gd name="connsiteX42" fmla="*/ 192506 w 1311442"/>
              <a:gd name="connsiteY42" fmla="*/ 2869532 h 3976437"/>
              <a:gd name="connsiteX43" fmla="*/ 222584 w 1311442"/>
              <a:gd name="connsiteY43" fmla="*/ 2887579 h 3976437"/>
              <a:gd name="connsiteX44" fmla="*/ 252663 w 1311442"/>
              <a:gd name="connsiteY44" fmla="*/ 2893595 h 3976437"/>
              <a:gd name="connsiteX45" fmla="*/ 270711 w 1311442"/>
              <a:gd name="connsiteY45" fmla="*/ 2905627 h 3976437"/>
              <a:gd name="connsiteX46" fmla="*/ 336884 w 1311442"/>
              <a:gd name="connsiteY46" fmla="*/ 2917658 h 3976437"/>
              <a:gd name="connsiteX47" fmla="*/ 354932 w 1311442"/>
              <a:gd name="connsiteY47" fmla="*/ 2923674 h 3976437"/>
              <a:gd name="connsiteX48" fmla="*/ 715879 w 1311442"/>
              <a:gd name="connsiteY48" fmla="*/ 2923674 h 3976437"/>
              <a:gd name="connsiteX49" fmla="*/ 764006 w 1311442"/>
              <a:gd name="connsiteY49" fmla="*/ 2917658 h 3976437"/>
              <a:gd name="connsiteX50" fmla="*/ 800100 w 1311442"/>
              <a:gd name="connsiteY50" fmla="*/ 2911643 h 3976437"/>
              <a:gd name="connsiteX51" fmla="*/ 866274 w 1311442"/>
              <a:gd name="connsiteY51" fmla="*/ 2905627 h 3976437"/>
              <a:gd name="connsiteX52" fmla="*/ 1179095 w 1311442"/>
              <a:gd name="connsiteY52" fmla="*/ 2917658 h 3976437"/>
              <a:gd name="connsiteX53" fmla="*/ 1221206 w 1311442"/>
              <a:gd name="connsiteY53" fmla="*/ 2935706 h 3976437"/>
              <a:gd name="connsiteX54" fmla="*/ 1257300 w 1311442"/>
              <a:gd name="connsiteY54" fmla="*/ 2965785 h 3976437"/>
              <a:gd name="connsiteX55" fmla="*/ 1287379 w 1311442"/>
              <a:gd name="connsiteY55" fmla="*/ 3013911 h 3976437"/>
              <a:gd name="connsiteX56" fmla="*/ 1311442 w 1311442"/>
              <a:gd name="connsiteY56" fmla="*/ 3056022 h 3976437"/>
              <a:gd name="connsiteX57" fmla="*/ 1305427 w 1311442"/>
              <a:gd name="connsiteY57" fmla="*/ 3146258 h 3976437"/>
              <a:gd name="connsiteX58" fmla="*/ 1293395 w 1311442"/>
              <a:gd name="connsiteY58" fmla="*/ 3789948 h 3976437"/>
              <a:gd name="connsiteX59" fmla="*/ 1287379 w 1311442"/>
              <a:gd name="connsiteY59" fmla="*/ 3838074 h 3976437"/>
              <a:gd name="connsiteX60" fmla="*/ 1281363 w 1311442"/>
              <a:gd name="connsiteY60" fmla="*/ 3862137 h 3976437"/>
              <a:gd name="connsiteX61" fmla="*/ 1275348 w 1311442"/>
              <a:gd name="connsiteY61" fmla="*/ 3880185 h 3976437"/>
              <a:gd name="connsiteX62" fmla="*/ 1275348 w 1311442"/>
              <a:gd name="connsiteY62" fmla="*/ 3976437 h 39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11442" h="3976437">
                <a:moveTo>
                  <a:pt x="378995" y="300790"/>
                </a:moveTo>
                <a:cubicBezTo>
                  <a:pt x="376990" y="290764"/>
                  <a:pt x="377210" y="280019"/>
                  <a:pt x="372979" y="270711"/>
                </a:cubicBezTo>
                <a:cubicBezTo>
                  <a:pt x="366995" y="257547"/>
                  <a:pt x="353489" y="248334"/>
                  <a:pt x="348916" y="234616"/>
                </a:cubicBezTo>
                <a:cubicBezTo>
                  <a:pt x="346911" y="228600"/>
                  <a:pt x="346417" y="221845"/>
                  <a:pt x="342900" y="216569"/>
                </a:cubicBezTo>
                <a:cubicBezTo>
                  <a:pt x="338181" y="209490"/>
                  <a:pt x="330299" y="205058"/>
                  <a:pt x="324853" y="198522"/>
                </a:cubicBezTo>
                <a:cubicBezTo>
                  <a:pt x="320224" y="192967"/>
                  <a:pt x="316832" y="186490"/>
                  <a:pt x="312821" y="180474"/>
                </a:cubicBezTo>
                <a:cubicBezTo>
                  <a:pt x="297703" y="135116"/>
                  <a:pt x="319854" y="189264"/>
                  <a:pt x="288758" y="150395"/>
                </a:cubicBezTo>
                <a:cubicBezTo>
                  <a:pt x="284797" y="145443"/>
                  <a:pt x="285822" y="137891"/>
                  <a:pt x="282742" y="132348"/>
                </a:cubicBezTo>
                <a:cubicBezTo>
                  <a:pt x="244050" y="62702"/>
                  <a:pt x="274735" y="122053"/>
                  <a:pt x="240632" y="78206"/>
                </a:cubicBezTo>
                <a:cubicBezTo>
                  <a:pt x="231754" y="66792"/>
                  <a:pt x="228137" y="50787"/>
                  <a:pt x="216569" y="42111"/>
                </a:cubicBezTo>
                <a:cubicBezTo>
                  <a:pt x="208548" y="36095"/>
                  <a:pt x="200720" y="29814"/>
                  <a:pt x="192506" y="24064"/>
                </a:cubicBezTo>
                <a:cubicBezTo>
                  <a:pt x="180660" y="15771"/>
                  <a:pt x="156411" y="0"/>
                  <a:pt x="156411" y="0"/>
                </a:cubicBezTo>
                <a:cubicBezTo>
                  <a:pt x="144379" y="2005"/>
                  <a:pt x="130852" y="-130"/>
                  <a:pt x="120316" y="6016"/>
                </a:cubicBezTo>
                <a:cubicBezTo>
                  <a:pt x="59678" y="41388"/>
                  <a:pt x="101916" y="30432"/>
                  <a:pt x="72190" y="60158"/>
                </a:cubicBezTo>
                <a:cubicBezTo>
                  <a:pt x="67077" y="65271"/>
                  <a:pt x="60158" y="68179"/>
                  <a:pt x="54142" y="72190"/>
                </a:cubicBezTo>
                <a:cubicBezTo>
                  <a:pt x="42147" y="90182"/>
                  <a:pt x="25976" y="111205"/>
                  <a:pt x="18048" y="132348"/>
                </a:cubicBezTo>
                <a:cubicBezTo>
                  <a:pt x="15145" y="140089"/>
                  <a:pt x="13764" y="148327"/>
                  <a:pt x="12032" y="156411"/>
                </a:cubicBezTo>
                <a:cubicBezTo>
                  <a:pt x="7747" y="176407"/>
                  <a:pt x="0" y="216569"/>
                  <a:pt x="0" y="216569"/>
                </a:cubicBezTo>
                <a:cubicBezTo>
                  <a:pt x="6016" y="338890"/>
                  <a:pt x="7877" y="461486"/>
                  <a:pt x="18048" y="583532"/>
                </a:cubicBezTo>
                <a:cubicBezTo>
                  <a:pt x="20727" y="615685"/>
                  <a:pt x="40037" y="661255"/>
                  <a:pt x="54142" y="691816"/>
                </a:cubicBezTo>
                <a:cubicBezTo>
                  <a:pt x="59779" y="704030"/>
                  <a:pt x="67194" y="715421"/>
                  <a:pt x="72190" y="727911"/>
                </a:cubicBezTo>
                <a:cubicBezTo>
                  <a:pt x="75261" y="735587"/>
                  <a:pt x="75935" y="744024"/>
                  <a:pt x="78206" y="751974"/>
                </a:cubicBezTo>
                <a:cubicBezTo>
                  <a:pt x="95466" y="812387"/>
                  <a:pt x="71430" y="718861"/>
                  <a:pt x="90237" y="794085"/>
                </a:cubicBezTo>
                <a:cubicBezTo>
                  <a:pt x="88054" y="811544"/>
                  <a:pt x="85657" y="846405"/>
                  <a:pt x="78206" y="866274"/>
                </a:cubicBezTo>
                <a:cubicBezTo>
                  <a:pt x="75057" y="874671"/>
                  <a:pt x="70185" y="882316"/>
                  <a:pt x="66174" y="890337"/>
                </a:cubicBezTo>
                <a:cubicBezTo>
                  <a:pt x="64169" y="900363"/>
                  <a:pt x="62638" y="910496"/>
                  <a:pt x="60158" y="920416"/>
                </a:cubicBezTo>
                <a:cubicBezTo>
                  <a:pt x="58620" y="926568"/>
                  <a:pt x="55276" y="932225"/>
                  <a:pt x="54142" y="938464"/>
                </a:cubicBezTo>
                <a:cubicBezTo>
                  <a:pt x="49364" y="964742"/>
                  <a:pt x="44132" y="1030532"/>
                  <a:pt x="42111" y="1052764"/>
                </a:cubicBezTo>
                <a:cubicBezTo>
                  <a:pt x="38100" y="1241259"/>
                  <a:pt x="52107" y="1431002"/>
                  <a:pt x="30079" y="1618248"/>
                </a:cubicBezTo>
                <a:cubicBezTo>
                  <a:pt x="26069" y="1652337"/>
                  <a:pt x="22305" y="1686457"/>
                  <a:pt x="18048" y="1720516"/>
                </a:cubicBezTo>
                <a:cubicBezTo>
                  <a:pt x="16289" y="1734586"/>
                  <a:pt x="13598" y="1748534"/>
                  <a:pt x="12032" y="1762627"/>
                </a:cubicBezTo>
                <a:cubicBezTo>
                  <a:pt x="9586" y="1784640"/>
                  <a:pt x="8021" y="1806742"/>
                  <a:pt x="6016" y="1828800"/>
                </a:cubicBezTo>
                <a:cubicBezTo>
                  <a:pt x="4011" y="1927058"/>
                  <a:pt x="0" y="2025296"/>
                  <a:pt x="0" y="2123574"/>
                </a:cubicBezTo>
                <a:cubicBezTo>
                  <a:pt x="0" y="2229872"/>
                  <a:pt x="2589" y="2336168"/>
                  <a:pt x="6016" y="2442411"/>
                </a:cubicBezTo>
                <a:cubicBezTo>
                  <a:pt x="6085" y="2444547"/>
                  <a:pt x="16664" y="2539143"/>
                  <a:pt x="18048" y="2544679"/>
                </a:cubicBezTo>
                <a:cubicBezTo>
                  <a:pt x="20223" y="2553379"/>
                  <a:pt x="26930" y="2560346"/>
                  <a:pt x="30079" y="2568743"/>
                </a:cubicBezTo>
                <a:cubicBezTo>
                  <a:pt x="34081" y="2579415"/>
                  <a:pt x="40031" y="2613527"/>
                  <a:pt x="42111" y="2622885"/>
                </a:cubicBezTo>
                <a:cubicBezTo>
                  <a:pt x="43905" y="2630956"/>
                  <a:pt x="45224" y="2639207"/>
                  <a:pt x="48127" y="2646948"/>
                </a:cubicBezTo>
                <a:cubicBezTo>
                  <a:pt x="51276" y="2655345"/>
                  <a:pt x="56828" y="2662685"/>
                  <a:pt x="60158" y="2671011"/>
                </a:cubicBezTo>
                <a:cubicBezTo>
                  <a:pt x="66971" y="2688044"/>
                  <a:pt x="74831" y="2720284"/>
                  <a:pt x="84221" y="2737185"/>
                </a:cubicBezTo>
                <a:cubicBezTo>
                  <a:pt x="89090" y="2745950"/>
                  <a:pt x="97217" y="2752587"/>
                  <a:pt x="102269" y="2761248"/>
                </a:cubicBezTo>
                <a:cubicBezTo>
                  <a:pt x="111306" y="2776740"/>
                  <a:pt x="115571" y="2795026"/>
                  <a:pt x="126332" y="2809374"/>
                </a:cubicBezTo>
                <a:cubicBezTo>
                  <a:pt x="150669" y="2841824"/>
                  <a:pt x="147842" y="2842733"/>
                  <a:pt x="192506" y="2869532"/>
                </a:cubicBezTo>
                <a:cubicBezTo>
                  <a:pt x="202532" y="2875548"/>
                  <a:pt x="211728" y="2883237"/>
                  <a:pt x="222584" y="2887579"/>
                </a:cubicBezTo>
                <a:cubicBezTo>
                  <a:pt x="232078" y="2891376"/>
                  <a:pt x="242637" y="2891590"/>
                  <a:pt x="252663" y="2893595"/>
                </a:cubicBezTo>
                <a:cubicBezTo>
                  <a:pt x="258679" y="2897606"/>
                  <a:pt x="264244" y="2902393"/>
                  <a:pt x="270711" y="2905627"/>
                </a:cubicBezTo>
                <a:cubicBezTo>
                  <a:pt x="289259" y="2914901"/>
                  <a:pt x="320290" y="2915584"/>
                  <a:pt x="336884" y="2917658"/>
                </a:cubicBezTo>
                <a:cubicBezTo>
                  <a:pt x="342900" y="2919663"/>
                  <a:pt x="348693" y="2922540"/>
                  <a:pt x="354932" y="2923674"/>
                </a:cubicBezTo>
                <a:cubicBezTo>
                  <a:pt x="463699" y="2943450"/>
                  <a:pt x="663297" y="2924685"/>
                  <a:pt x="715879" y="2923674"/>
                </a:cubicBezTo>
                <a:lnTo>
                  <a:pt x="764006" y="2917658"/>
                </a:lnTo>
                <a:cubicBezTo>
                  <a:pt x="776081" y="2915933"/>
                  <a:pt x="787986" y="2913068"/>
                  <a:pt x="800100" y="2911643"/>
                </a:cubicBezTo>
                <a:cubicBezTo>
                  <a:pt x="822097" y="2909055"/>
                  <a:pt x="844216" y="2907632"/>
                  <a:pt x="866274" y="2905627"/>
                </a:cubicBezTo>
                <a:lnTo>
                  <a:pt x="1179095" y="2917658"/>
                </a:lnTo>
                <a:cubicBezTo>
                  <a:pt x="1188421" y="2918167"/>
                  <a:pt x="1215837" y="2932638"/>
                  <a:pt x="1221206" y="2935706"/>
                </a:cubicBezTo>
                <a:cubicBezTo>
                  <a:pt x="1236265" y="2944311"/>
                  <a:pt x="1245987" y="2952209"/>
                  <a:pt x="1257300" y="2965785"/>
                </a:cubicBezTo>
                <a:cubicBezTo>
                  <a:pt x="1264178" y="2974039"/>
                  <a:pt x="1284437" y="3009203"/>
                  <a:pt x="1287379" y="3013911"/>
                </a:cubicBezTo>
                <a:cubicBezTo>
                  <a:pt x="1308638" y="3047926"/>
                  <a:pt x="1290903" y="3014940"/>
                  <a:pt x="1311442" y="3056022"/>
                </a:cubicBezTo>
                <a:cubicBezTo>
                  <a:pt x="1309437" y="3086101"/>
                  <a:pt x="1306128" y="3116121"/>
                  <a:pt x="1305427" y="3146258"/>
                </a:cubicBezTo>
                <a:cubicBezTo>
                  <a:pt x="1302122" y="3288389"/>
                  <a:pt x="1301474" y="3612214"/>
                  <a:pt x="1293395" y="3789948"/>
                </a:cubicBezTo>
                <a:cubicBezTo>
                  <a:pt x="1292661" y="3806098"/>
                  <a:pt x="1290037" y="3822127"/>
                  <a:pt x="1287379" y="3838074"/>
                </a:cubicBezTo>
                <a:cubicBezTo>
                  <a:pt x="1286020" y="3846229"/>
                  <a:pt x="1283634" y="3854187"/>
                  <a:pt x="1281363" y="3862137"/>
                </a:cubicBezTo>
                <a:cubicBezTo>
                  <a:pt x="1279621" y="3868234"/>
                  <a:pt x="1275681" y="3873852"/>
                  <a:pt x="1275348" y="3880185"/>
                </a:cubicBezTo>
                <a:cubicBezTo>
                  <a:pt x="1273662" y="3912225"/>
                  <a:pt x="1275348" y="3944353"/>
                  <a:pt x="1275348" y="3976437"/>
                </a:cubicBezTo>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349648" y="3336204"/>
            <a:ext cx="1472360" cy="307777"/>
          </a:xfrm>
          <a:prstGeom prst="rect">
            <a:avLst/>
          </a:prstGeom>
          <a:noFill/>
        </p:spPr>
        <p:txBody>
          <a:bodyPr wrap="square" rtlCol="0">
            <a:spAutoFit/>
          </a:bodyPr>
          <a:lstStyle/>
          <a:p>
            <a:pPr algn="ctr"/>
            <a:r>
              <a:rPr lang="en-US" sz="1400" dirty="0" smtClean="0"/>
              <a:t>Waste</a:t>
            </a:r>
            <a:endParaRPr lang="en-US" sz="1400" dirty="0"/>
          </a:p>
        </p:txBody>
      </p:sp>
    </p:spTree>
    <p:extLst>
      <p:ext uri="{BB962C8B-B14F-4D97-AF65-F5344CB8AC3E}">
        <p14:creationId xmlns:p14="http://schemas.microsoft.com/office/powerpoint/2010/main" val="1832542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Beamline Setup</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45" y="1600199"/>
            <a:ext cx="8046156" cy="4525963"/>
          </a:xfrm>
          <a:prstGeom prst="rect">
            <a:avLst/>
          </a:prstGeom>
        </p:spPr>
      </p:pic>
      <p:sp>
        <p:nvSpPr>
          <p:cNvPr id="6" name="TextBox 5"/>
          <p:cNvSpPr txBox="1"/>
          <p:nvPr/>
        </p:nvSpPr>
        <p:spPr>
          <a:xfrm>
            <a:off x="1840189" y="2502840"/>
            <a:ext cx="2098010" cy="307777"/>
          </a:xfrm>
          <a:prstGeom prst="rect">
            <a:avLst/>
          </a:prstGeom>
          <a:solidFill>
            <a:schemeClr val="bg1"/>
          </a:solidFill>
        </p:spPr>
        <p:txBody>
          <a:bodyPr wrap="none" rtlCol="0">
            <a:spAutoFit/>
          </a:bodyPr>
          <a:lstStyle/>
          <a:p>
            <a:r>
              <a:rPr lang="en-US" sz="1400" dirty="0" smtClean="0"/>
              <a:t>Sample mount (capillary*)</a:t>
            </a:r>
            <a:endParaRPr lang="en-US" sz="1400" dirty="0"/>
          </a:p>
        </p:txBody>
      </p:sp>
      <p:sp>
        <p:nvSpPr>
          <p:cNvPr id="7" name="TextBox 6"/>
          <p:cNvSpPr txBox="1"/>
          <p:nvPr/>
        </p:nvSpPr>
        <p:spPr>
          <a:xfrm>
            <a:off x="5783437" y="1766487"/>
            <a:ext cx="1492396" cy="307777"/>
          </a:xfrm>
          <a:prstGeom prst="rect">
            <a:avLst/>
          </a:prstGeom>
          <a:solidFill>
            <a:schemeClr val="bg1"/>
          </a:solidFill>
        </p:spPr>
        <p:txBody>
          <a:bodyPr wrap="none" rtlCol="0">
            <a:spAutoFit/>
          </a:bodyPr>
          <a:lstStyle/>
          <a:p>
            <a:r>
              <a:rPr lang="en-US" sz="1400" dirty="0" smtClean="0"/>
              <a:t>Channel 4 camera</a:t>
            </a:r>
            <a:endParaRPr lang="en-US" sz="1400" dirty="0"/>
          </a:p>
        </p:txBody>
      </p:sp>
      <p:sp>
        <p:nvSpPr>
          <p:cNvPr id="8" name="TextBox 7"/>
          <p:cNvSpPr txBox="1"/>
          <p:nvPr/>
        </p:nvSpPr>
        <p:spPr>
          <a:xfrm>
            <a:off x="3984098" y="2485722"/>
            <a:ext cx="1492396" cy="307777"/>
          </a:xfrm>
          <a:prstGeom prst="rect">
            <a:avLst/>
          </a:prstGeom>
          <a:solidFill>
            <a:schemeClr val="bg1"/>
          </a:solidFill>
        </p:spPr>
        <p:txBody>
          <a:bodyPr wrap="none" rtlCol="0">
            <a:spAutoFit/>
          </a:bodyPr>
          <a:lstStyle/>
          <a:p>
            <a:r>
              <a:rPr lang="en-US" sz="1400" dirty="0" smtClean="0"/>
              <a:t>Channel 3 camera</a:t>
            </a:r>
            <a:endParaRPr lang="en-US" sz="1400" dirty="0"/>
          </a:p>
        </p:txBody>
      </p:sp>
      <p:sp>
        <p:nvSpPr>
          <p:cNvPr id="10" name="TextBox 9"/>
          <p:cNvSpPr txBox="1"/>
          <p:nvPr/>
        </p:nvSpPr>
        <p:spPr>
          <a:xfrm>
            <a:off x="3946471" y="5450737"/>
            <a:ext cx="1417696" cy="307777"/>
          </a:xfrm>
          <a:prstGeom prst="rect">
            <a:avLst/>
          </a:prstGeom>
          <a:solidFill>
            <a:schemeClr val="bg1"/>
          </a:solidFill>
        </p:spPr>
        <p:txBody>
          <a:bodyPr wrap="none" rtlCol="0">
            <a:spAutoFit/>
          </a:bodyPr>
          <a:lstStyle/>
          <a:p>
            <a:r>
              <a:rPr lang="en-US" sz="1400" dirty="0" smtClean="0"/>
              <a:t>Translation stage</a:t>
            </a:r>
            <a:endParaRPr lang="en-US" sz="1400" dirty="0"/>
          </a:p>
        </p:txBody>
      </p:sp>
      <p:sp>
        <p:nvSpPr>
          <p:cNvPr id="11" name="TextBox 10"/>
          <p:cNvSpPr txBox="1"/>
          <p:nvPr/>
        </p:nvSpPr>
        <p:spPr>
          <a:xfrm>
            <a:off x="1791498" y="3559368"/>
            <a:ext cx="1336713" cy="307777"/>
          </a:xfrm>
          <a:prstGeom prst="rect">
            <a:avLst/>
          </a:prstGeom>
          <a:solidFill>
            <a:schemeClr val="bg1"/>
          </a:solidFill>
        </p:spPr>
        <p:txBody>
          <a:bodyPr wrap="none" rtlCol="0">
            <a:spAutoFit/>
          </a:bodyPr>
          <a:lstStyle/>
          <a:p>
            <a:r>
              <a:rPr lang="en-US" sz="1400" dirty="0" smtClean="0"/>
              <a:t>Incoming X-rays</a:t>
            </a:r>
            <a:endParaRPr lang="en-US" sz="1400" dirty="0"/>
          </a:p>
        </p:txBody>
      </p:sp>
      <p:sp>
        <p:nvSpPr>
          <p:cNvPr id="12" name="TextBox 11"/>
          <p:cNvSpPr txBox="1"/>
          <p:nvPr/>
        </p:nvSpPr>
        <p:spPr>
          <a:xfrm>
            <a:off x="4790601" y="3986850"/>
            <a:ext cx="1338572" cy="307777"/>
          </a:xfrm>
          <a:prstGeom prst="rect">
            <a:avLst/>
          </a:prstGeom>
          <a:solidFill>
            <a:schemeClr val="bg1"/>
          </a:solidFill>
        </p:spPr>
        <p:txBody>
          <a:bodyPr wrap="none" rtlCol="0">
            <a:spAutoFit/>
          </a:bodyPr>
          <a:lstStyle/>
          <a:p>
            <a:r>
              <a:rPr lang="en-US" sz="1400" dirty="0" smtClean="0"/>
              <a:t>Outgoing X-rays</a:t>
            </a:r>
            <a:endParaRPr lang="en-US" sz="1400" dirty="0"/>
          </a:p>
        </p:txBody>
      </p:sp>
      <p:cxnSp>
        <p:nvCxnSpPr>
          <p:cNvPr id="14" name="Straight Arrow Connector 13"/>
          <p:cNvCxnSpPr/>
          <p:nvPr/>
        </p:nvCxnSpPr>
        <p:spPr>
          <a:xfrm>
            <a:off x="2893330" y="3909906"/>
            <a:ext cx="234881" cy="161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2"/>
          </p:cNvCxnSpPr>
          <p:nvPr/>
        </p:nvCxnSpPr>
        <p:spPr>
          <a:xfrm>
            <a:off x="2889194" y="2810617"/>
            <a:ext cx="749155" cy="351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30296" y="2793499"/>
            <a:ext cx="599164" cy="614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6529635" y="2025994"/>
            <a:ext cx="123080" cy="476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0"/>
          </p:cNvCxnSpPr>
          <p:nvPr/>
        </p:nvCxnSpPr>
        <p:spPr>
          <a:xfrm flipV="1">
            <a:off x="5459887" y="3861790"/>
            <a:ext cx="0" cy="125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4485373" y="5255394"/>
            <a:ext cx="86627" cy="232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783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Scattering at Different Concentrations</a:t>
            </a:r>
            <a:endParaRPr lang="en-US" dirty="0"/>
          </a:p>
        </p:txBody>
      </p:sp>
      <p:sp>
        <p:nvSpPr>
          <p:cNvPr id="4" name="Slide Number Placeholder 3"/>
          <p:cNvSpPr>
            <a:spLocks noGrp="1"/>
          </p:cNvSpPr>
          <p:nvPr>
            <p:ph type="sldNum" sz="quarter" idx="12"/>
          </p:nvPr>
        </p:nvSpPr>
        <p:spPr/>
        <p:txBody>
          <a:bodyPr/>
          <a:lstStyle/>
          <a:p>
            <a:pPr>
              <a:defRPr/>
            </a:pPr>
            <a:fld id="{ED007FB2-0B93-1440-B316-F7D077EA6BD9}" type="slidenum">
              <a:rPr lang="en-US" smtClean="0"/>
              <a:pPr>
                <a:defRPr/>
              </a:pPr>
              <a:t>9</a:t>
            </a:fld>
            <a:endParaRPr lang="en-US" dirty="0"/>
          </a:p>
        </p:txBody>
      </p:sp>
      <p:pic>
        <p:nvPicPr>
          <p:cNvPr id="5" name="Content Placeholder 4"/>
          <p:cNvPicPr>
            <a:picLocks noGrp="1" noChangeAspect="1"/>
          </p:cNvPicPr>
          <p:nvPr>
            <p:ph idx="1"/>
          </p:nvPr>
        </p:nvPicPr>
        <p:blipFill rotWithShape="1">
          <a:blip r:embed="rId3"/>
          <a:srcRect l="8215" t="20238" r="65833" b="7540"/>
          <a:stretch/>
        </p:blipFill>
        <p:spPr>
          <a:xfrm>
            <a:off x="1132840" y="1600201"/>
            <a:ext cx="7553960" cy="4516850"/>
          </a:xfrm>
          <a:prstGeom prst="rect">
            <a:avLst/>
          </a:prstGeom>
        </p:spPr>
      </p:pic>
      <p:sp>
        <p:nvSpPr>
          <p:cNvPr id="7" name="TextBox 6"/>
          <p:cNvSpPr txBox="1"/>
          <p:nvPr/>
        </p:nvSpPr>
        <p:spPr>
          <a:xfrm>
            <a:off x="5556556" y="2118544"/>
            <a:ext cx="2125608" cy="584775"/>
          </a:xfrm>
          <a:prstGeom prst="rect">
            <a:avLst/>
          </a:prstGeom>
          <a:noFill/>
        </p:spPr>
        <p:txBody>
          <a:bodyPr wrap="square" rtlCol="0">
            <a:spAutoFit/>
          </a:bodyPr>
          <a:lstStyle/>
          <a:p>
            <a:r>
              <a:rPr lang="en-US" sz="1600" b="1" i="1" dirty="0" smtClean="0"/>
              <a:t>*Nanoparticle signal only clear for 50 ppm</a:t>
            </a:r>
          </a:p>
        </p:txBody>
      </p:sp>
      <p:sp>
        <p:nvSpPr>
          <p:cNvPr id="8" name="TextBox 7"/>
          <p:cNvSpPr txBox="1"/>
          <p:nvPr/>
        </p:nvSpPr>
        <p:spPr>
          <a:xfrm>
            <a:off x="2241003" y="5794531"/>
            <a:ext cx="5712333" cy="369332"/>
          </a:xfrm>
          <a:prstGeom prst="rect">
            <a:avLst/>
          </a:prstGeom>
          <a:noFill/>
        </p:spPr>
        <p:txBody>
          <a:bodyPr wrap="none" rtlCol="0">
            <a:spAutoFit/>
          </a:bodyPr>
          <a:lstStyle/>
          <a:p>
            <a:r>
              <a:rPr lang="en-US" b="1" i="1" dirty="0" smtClean="0"/>
              <a:t>^Subtracted background of pure water in quartz flow cell</a:t>
            </a:r>
          </a:p>
        </p:txBody>
      </p:sp>
      <p:sp>
        <p:nvSpPr>
          <p:cNvPr id="9" name="TextBox 8"/>
          <p:cNvSpPr txBox="1"/>
          <p:nvPr/>
        </p:nvSpPr>
        <p:spPr>
          <a:xfrm>
            <a:off x="2254592" y="5979197"/>
            <a:ext cx="4852354" cy="923330"/>
          </a:xfrm>
          <a:prstGeom prst="rect">
            <a:avLst/>
          </a:prstGeom>
          <a:noFill/>
        </p:spPr>
        <p:txBody>
          <a:bodyPr wrap="none" rtlCol="0">
            <a:spAutoFit/>
          </a:bodyPr>
          <a:lstStyle/>
          <a:p>
            <a:r>
              <a:rPr lang="en-US" dirty="0" smtClean="0"/>
              <a:t>Nanoparticle signal only clear for 50 ppm</a:t>
            </a:r>
          </a:p>
          <a:p>
            <a:r>
              <a:rPr lang="en-US" dirty="0" smtClean="0"/>
              <a:t>3 characteristic peaks can be discerned</a:t>
            </a:r>
          </a:p>
          <a:p>
            <a:r>
              <a:rPr lang="en-US" dirty="0" smtClean="0"/>
              <a:t>Not sure why signal is below noise for q &gt; 0.04 / A</a:t>
            </a:r>
            <a:endParaRPr lang="en-US" dirty="0"/>
          </a:p>
        </p:txBody>
      </p:sp>
    </p:spTree>
    <p:extLst>
      <p:ext uri="{BB962C8B-B14F-4D97-AF65-F5344CB8AC3E}">
        <p14:creationId xmlns:p14="http://schemas.microsoft.com/office/powerpoint/2010/main" val="1737626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altech Identity Color Palette">
      <a:dk1>
        <a:sysClr val="windowText" lastClr="000000"/>
      </a:dk1>
      <a:lt1>
        <a:sysClr val="window" lastClr="FFFFFF"/>
      </a:lt1>
      <a:dk2>
        <a:srgbClr val="76777B"/>
      </a:dk2>
      <a:lt2>
        <a:srgbClr val="EEECE1"/>
      </a:lt2>
      <a:accent1>
        <a:srgbClr val="FF6E1E"/>
      </a:accent1>
      <a:accent2>
        <a:srgbClr val="C8C8C8"/>
      </a:accent2>
      <a:accent3>
        <a:srgbClr val="AAA99F"/>
      </a:accent3>
      <a:accent4>
        <a:srgbClr val="7A303F"/>
      </a:accent4>
      <a:accent5>
        <a:srgbClr val="00AFAB"/>
      </a:accent5>
      <a:accent6>
        <a:srgbClr val="849895"/>
      </a:accent6>
      <a:hlink>
        <a:srgbClr val="FF6E1E"/>
      </a:hlink>
      <a:folHlink>
        <a:srgbClr val="00A8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altech Template 2" id="{2F01811D-E105-4C5F-B76A-E4777AA8500E}" vid="{B648B237-DC7D-4FC3-9771-15E072761E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Caltech Template 2[4129]</Template>
  <TotalTime>7064</TotalTime>
  <Words>1298</Words>
  <Application>Microsoft Office PowerPoint</Application>
  <PresentationFormat>On-screen Show (4:3)</PresentationFormat>
  <Paragraphs>171</Paragraphs>
  <Slides>14</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ＭＳ Ｐゴシック</vt:lpstr>
      <vt:lpstr>Arial</vt:lpstr>
      <vt:lpstr>Calibri</vt:lpstr>
      <vt:lpstr>Cambria</vt:lpstr>
      <vt:lpstr>Cambria Math</vt:lpstr>
      <vt:lpstr>Times New Roman</vt:lpstr>
      <vt:lpstr>Wingdings</vt:lpstr>
      <vt:lpstr>Office Theme</vt:lpstr>
      <vt:lpstr>“Seeing” at the Nanoscale: Small X-ray Deflections off Nanoscopic Bubbles Can Teach Us How They Form</vt:lpstr>
      <vt:lpstr>Motivation</vt:lpstr>
      <vt:lpstr>Improve PU Insulation by Nucleating More Bubbles</vt:lpstr>
      <vt:lpstr>Yet Little is Known about the First 80 ms…</vt:lpstr>
      <vt:lpstr>Visible-light Microscopy:  Bubble Growth</vt:lpstr>
      <vt:lpstr>Nanoparticles vs. Bubbles</vt:lpstr>
      <vt:lpstr>Flow Cell Experiment</vt:lpstr>
      <vt:lpstr>Beamline Setup</vt:lpstr>
      <vt:lpstr>Comparison of Scattering at Different Concentrations</vt:lpstr>
      <vt:lpstr>Fitting Masked Signal*</vt:lpstr>
      <vt:lpstr>Proposed Plan</vt:lpstr>
      <vt:lpstr>Graphs</vt:lpstr>
      <vt:lpstr>Key Skills to Learn</vt:lpstr>
      <vt:lpstr>Assignment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Orland Bateman</dc:creator>
  <cp:lastModifiedBy>Andy Ylitalo</cp:lastModifiedBy>
  <cp:revision>203</cp:revision>
  <dcterms:created xsi:type="dcterms:W3CDTF">2017-03-03T21:58:35Z</dcterms:created>
  <dcterms:modified xsi:type="dcterms:W3CDTF">2019-09-11T00:23:26Z</dcterms:modified>
</cp:coreProperties>
</file>